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906000" cy="6858000" type="A4"/>
  <p:notesSz cx="7100888" cy="102330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99"/>
    <a:srgbClr val="00CCFF"/>
    <a:srgbClr val="0000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8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599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1" indent="0" algn="ctr">
              <a:buNone/>
              <a:defRPr sz="2000"/>
            </a:lvl2pPr>
            <a:lvl3pPr marL="914361" indent="0" algn="ctr">
              <a:buNone/>
              <a:defRPr sz="1800"/>
            </a:lvl3pPr>
            <a:lvl4pPr marL="1371543" indent="0" algn="ctr">
              <a:buNone/>
              <a:defRPr sz="1600"/>
            </a:lvl4pPr>
            <a:lvl5pPr marL="1828724" indent="0" algn="ctr">
              <a:buNone/>
              <a:defRPr sz="1600"/>
            </a:lvl5pPr>
            <a:lvl6pPr marL="2285904" indent="0" algn="ctr">
              <a:buNone/>
              <a:defRPr sz="1600"/>
            </a:lvl6pPr>
            <a:lvl7pPr marL="2743085" indent="0" algn="ctr">
              <a:buNone/>
              <a:defRPr sz="1600"/>
            </a:lvl7pPr>
            <a:lvl8pPr marL="3200266" indent="0" algn="ctr">
              <a:buNone/>
              <a:defRPr sz="1600"/>
            </a:lvl8pPr>
            <a:lvl9pPr marL="3657447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2ACD2-CA72-4CB2-8CDE-F94CFF04768D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A2ABA-0D52-45F8-8D24-D94C85E2F8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966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2ACD2-CA72-4CB2-8CDE-F94CFF04768D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A2ABA-0D52-45F8-8D24-D94C85E2F8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55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2ACD2-CA72-4CB2-8CDE-F94CFF04768D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A2ABA-0D52-45F8-8D24-D94C85E2F8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071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2ACD2-CA72-4CB2-8CDE-F94CFF04768D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A2ABA-0D52-45F8-8D24-D94C85E2F8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429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81" y="1709740"/>
            <a:ext cx="8543925" cy="2852737"/>
          </a:xfrm>
        </p:spPr>
        <p:txBody>
          <a:bodyPr anchor="b"/>
          <a:lstStyle>
            <a:lvl1pPr>
              <a:defRPr sz="599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81" y="4589466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6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0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8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4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2ACD2-CA72-4CB2-8CDE-F94CFF04768D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A2ABA-0D52-45F8-8D24-D94C85E2F8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897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2ACD2-CA72-4CB2-8CDE-F94CFF04768D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A2ABA-0D52-45F8-8D24-D94C85E2F8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935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9" y="365127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30" y="1681164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1" indent="0">
              <a:buNone/>
              <a:defRPr sz="2000" b="1"/>
            </a:lvl2pPr>
            <a:lvl3pPr marL="914361" indent="0">
              <a:buNone/>
              <a:defRPr sz="1800" b="1"/>
            </a:lvl3pPr>
            <a:lvl4pPr marL="1371543" indent="0">
              <a:buNone/>
              <a:defRPr sz="1600" b="1"/>
            </a:lvl4pPr>
            <a:lvl5pPr marL="1828724" indent="0">
              <a:buNone/>
              <a:defRPr sz="1600" b="1"/>
            </a:lvl5pPr>
            <a:lvl6pPr marL="2285904" indent="0">
              <a:buNone/>
              <a:defRPr sz="1600" b="1"/>
            </a:lvl6pPr>
            <a:lvl7pPr marL="2743085" indent="0">
              <a:buNone/>
              <a:defRPr sz="1600" b="1"/>
            </a:lvl7pPr>
            <a:lvl8pPr marL="3200266" indent="0">
              <a:buNone/>
              <a:defRPr sz="1600" b="1"/>
            </a:lvl8pPr>
            <a:lvl9pPr marL="3657447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30" y="2505076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4" y="1681164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1" indent="0">
              <a:buNone/>
              <a:defRPr sz="2000" b="1"/>
            </a:lvl2pPr>
            <a:lvl3pPr marL="914361" indent="0">
              <a:buNone/>
              <a:defRPr sz="1800" b="1"/>
            </a:lvl3pPr>
            <a:lvl4pPr marL="1371543" indent="0">
              <a:buNone/>
              <a:defRPr sz="1600" b="1"/>
            </a:lvl4pPr>
            <a:lvl5pPr marL="1828724" indent="0">
              <a:buNone/>
              <a:defRPr sz="1600" b="1"/>
            </a:lvl5pPr>
            <a:lvl6pPr marL="2285904" indent="0">
              <a:buNone/>
              <a:defRPr sz="1600" b="1"/>
            </a:lvl6pPr>
            <a:lvl7pPr marL="2743085" indent="0">
              <a:buNone/>
              <a:defRPr sz="1600" b="1"/>
            </a:lvl7pPr>
            <a:lvl8pPr marL="3200266" indent="0">
              <a:buNone/>
              <a:defRPr sz="1600" b="1"/>
            </a:lvl8pPr>
            <a:lvl9pPr marL="3657447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4" y="2505076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2ACD2-CA72-4CB2-8CDE-F94CFF04768D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A2ABA-0D52-45F8-8D24-D94C85E2F8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601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2ACD2-CA72-4CB2-8CDE-F94CFF04768D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A2ABA-0D52-45F8-8D24-D94C85E2F8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596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2ACD2-CA72-4CB2-8CDE-F94CFF04768D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A2ABA-0D52-45F8-8D24-D94C85E2F8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313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4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1" y="987428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4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1" indent="0">
              <a:buNone/>
              <a:defRPr sz="1400"/>
            </a:lvl2pPr>
            <a:lvl3pPr marL="914361" indent="0">
              <a:buNone/>
              <a:defRPr sz="1200"/>
            </a:lvl3pPr>
            <a:lvl4pPr marL="1371543" indent="0">
              <a:buNone/>
              <a:defRPr sz="1000"/>
            </a:lvl4pPr>
            <a:lvl5pPr marL="1828724" indent="0">
              <a:buNone/>
              <a:defRPr sz="1000"/>
            </a:lvl5pPr>
            <a:lvl6pPr marL="2285904" indent="0">
              <a:buNone/>
              <a:defRPr sz="1000"/>
            </a:lvl6pPr>
            <a:lvl7pPr marL="2743085" indent="0">
              <a:buNone/>
              <a:defRPr sz="1000"/>
            </a:lvl7pPr>
            <a:lvl8pPr marL="3200266" indent="0">
              <a:buNone/>
              <a:defRPr sz="1000"/>
            </a:lvl8pPr>
            <a:lvl9pPr marL="3657447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2ACD2-CA72-4CB2-8CDE-F94CFF04768D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A2ABA-0D52-45F8-8D24-D94C85E2F8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845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4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1" y="987428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1" indent="0">
              <a:buNone/>
              <a:defRPr sz="2800"/>
            </a:lvl2pPr>
            <a:lvl3pPr marL="914361" indent="0">
              <a:buNone/>
              <a:defRPr sz="2400"/>
            </a:lvl3pPr>
            <a:lvl4pPr marL="1371543" indent="0">
              <a:buNone/>
              <a:defRPr sz="2000"/>
            </a:lvl4pPr>
            <a:lvl5pPr marL="1828724" indent="0">
              <a:buNone/>
              <a:defRPr sz="2000"/>
            </a:lvl5pPr>
            <a:lvl6pPr marL="2285904" indent="0">
              <a:buNone/>
              <a:defRPr sz="2000"/>
            </a:lvl6pPr>
            <a:lvl7pPr marL="2743085" indent="0">
              <a:buNone/>
              <a:defRPr sz="2000"/>
            </a:lvl7pPr>
            <a:lvl8pPr marL="3200266" indent="0">
              <a:buNone/>
              <a:defRPr sz="2000"/>
            </a:lvl8pPr>
            <a:lvl9pPr marL="3657447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4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1" indent="0">
              <a:buNone/>
              <a:defRPr sz="1400"/>
            </a:lvl2pPr>
            <a:lvl3pPr marL="914361" indent="0">
              <a:buNone/>
              <a:defRPr sz="1200"/>
            </a:lvl3pPr>
            <a:lvl4pPr marL="1371543" indent="0">
              <a:buNone/>
              <a:defRPr sz="1000"/>
            </a:lvl4pPr>
            <a:lvl5pPr marL="1828724" indent="0">
              <a:buNone/>
              <a:defRPr sz="1000"/>
            </a:lvl5pPr>
            <a:lvl6pPr marL="2285904" indent="0">
              <a:buNone/>
              <a:defRPr sz="1000"/>
            </a:lvl6pPr>
            <a:lvl7pPr marL="2743085" indent="0">
              <a:buNone/>
              <a:defRPr sz="1000"/>
            </a:lvl7pPr>
            <a:lvl8pPr marL="3200266" indent="0">
              <a:buNone/>
              <a:defRPr sz="1000"/>
            </a:lvl8pPr>
            <a:lvl9pPr marL="3657447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2ACD2-CA72-4CB2-8CDE-F94CFF04768D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A2ABA-0D52-45F8-8D24-D94C85E2F8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517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9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9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B2ACD2-CA72-4CB2-8CDE-F94CFF04768D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4" y="6356353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A2ABA-0D52-45F8-8D24-D94C85E2F8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076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36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1" indent="-228591" algn="l" defTabSz="91436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72" indent="-228591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52" indent="-228591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33" indent="-228591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14" indent="-228591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5" indent="-228591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76" indent="-228591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57" indent="-228591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37" indent="-228591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1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1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3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4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4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5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6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47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openxmlformats.org/officeDocument/2006/relationships/image" Target="../media/image14.jpeg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polevlib.ru/kraevedenie/zemlyaki/geroi_sovetskogo_soyuza/" TargetMode="External"/><Relationship Id="rId2" Type="http://schemas.openxmlformats.org/officeDocument/2006/relationships/hyperlink" Target="https://polevskoy24.ru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polevskoy66.ru/page/3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800725" y="1705872"/>
            <a:ext cx="3818404" cy="34778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4400" b="1" dirty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00CCFF"/>
                </a:solidFill>
                <a:latin typeface="Bookman Old Style" panose="02050604050505020204" pitchFamily="18" charset="0"/>
              </a:rPr>
              <a:t>Полевской в годы Великой Отечественной </a:t>
            </a:r>
            <a:r>
              <a:rPr lang="ru-RU" sz="4400" b="1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00CCFF"/>
                </a:solidFill>
                <a:latin typeface="Bookman Old Style" panose="02050604050505020204" pitchFamily="18" charset="0"/>
              </a:rPr>
              <a:t>войны</a:t>
            </a:r>
            <a:endParaRPr lang="ru-RU" sz="4400" b="1" dirty="0">
              <a:ln w="22225">
                <a:solidFill>
                  <a:srgbClr val="C00000"/>
                </a:solidFill>
                <a:prstDash val="solid"/>
              </a:ln>
              <a:solidFill>
                <a:srgbClr val="00CCFF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7568" y="152400"/>
            <a:ext cx="3775414" cy="645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23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8613" y="364955"/>
            <a:ext cx="50381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0" i="0" dirty="0" smtClean="0">
                <a:effectLst/>
                <a:latin typeface="Bookman Old Style" panose="02050604050505020204" pitchFamily="18" charset="0"/>
              </a:rPr>
              <a:t>В годы Великой Отечественной войны в город Полевской в срочном порядке были эвакуированы из Москвы </a:t>
            </a:r>
            <a:r>
              <a:rPr lang="ru-RU" sz="1400" b="0" i="0" dirty="0" err="1" smtClean="0">
                <a:effectLst/>
                <a:latin typeface="Bookman Old Style" panose="02050604050505020204" pitchFamily="18" charset="0"/>
              </a:rPr>
              <a:t>жестекатальный</a:t>
            </a:r>
            <a:r>
              <a:rPr lang="ru-RU" sz="1400" b="0" i="0" dirty="0" smtClean="0">
                <a:effectLst/>
                <a:latin typeface="Bookman Old Style" panose="02050604050505020204" pitchFamily="18" charset="0"/>
              </a:rPr>
              <a:t> завод, завод "Красный металлист", а также </a:t>
            </a:r>
            <a:r>
              <a:rPr lang="ru-RU" sz="1400" b="0" i="0" dirty="0" err="1" smtClean="0">
                <a:effectLst/>
                <a:latin typeface="Bookman Old Style" panose="02050604050505020204" pitchFamily="18" charset="0"/>
              </a:rPr>
              <a:t>Ворошиловградское</a:t>
            </a:r>
            <a:r>
              <a:rPr lang="ru-RU" sz="1400" b="0" i="0" dirty="0" smtClean="0">
                <a:effectLst/>
                <a:latin typeface="Bookman Old Style" panose="02050604050505020204" pitchFamily="18" charset="0"/>
              </a:rPr>
              <a:t> управление строительное треста "</a:t>
            </a:r>
            <a:r>
              <a:rPr lang="ru-RU" sz="1400" b="0" i="0" dirty="0" err="1" smtClean="0">
                <a:effectLst/>
                <a:latin typeface="Bookman Old Style" panose="02050604050505020204" pitchFamily="18" charset="0"/>
              </a:rPr>
              <a:t>Донбасстяжстрой</a:t>
            </a:r>
            <a:r>
              <a:rPr lang="ru-RU" sz="1400" b="0" i="0" dirty="0" smtClean="0">
                <a:effectLst/>
                <a:latin typeface="Bookman Old Style" panose="02050604050505020204" pitchFamily="18" charset="0"/>
              </a:rPr>
              <a:t>".</a:t>
            </a:r>
            <a:r>
              <a:rPr lang="ru-RU" sz="1400" dirty="0" smtClean="0">
                <a:latin typeface="Bookman Old Style" panose="02050604050505020204" pitchFamily="18" charset="0"/>
              </a:rPr>
              <a:t/>
            </a:r>
            <a:br>
              <a:rPr lang="ru-RU" sz="1400" dirty="0" smtClean="0">
                <a:latin typeface="Bookman Old Style" panose="02050604050505020204" pitchFamily="18" charset="0"/>
              </a:rPr>
            </a:br>
            <a:endParaRPr lang="ru-RU" sz="1400" dirty="0"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3701" y="127835"/>
            <a:ext cx="4410634" cy="20078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3596640" y="4497577"/>
            <a:ext cx="374212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0" i="0" dirty="0" smtClean="0">
                <a:effectLst/>
                <a:latin typeface="Bookman Old Style" panose="02050604050505020204" pitchFamily="18" charset="0"/>
              </a:rPr>
              <a:t>В начале войны оставили свои семьи, и ушли на фронт 8 745 жителей Полевского. Многие из них были участниками крупных сражений второй мировой войны и получили награды. После того, как была одержана победа, в город не вернулось 3 266 человек.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159" y="2135716"/>
            <a:ext cx="2357718" cy="30777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 smtClean="0"/>
              <a:t>Завод «Красный металлист»</a:t>
            </a:r>
            <a:endParaRPr lang="ru-RU" sz="1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424" y="1642763"/>
            <a:ext cx="3256810" cy="46706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463" y="2606393"/>
            <a:ext cx="2708878" cy="18062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6732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-23984"/>
            <a:ext cx="65" cy="5051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266616" rIns="0" bIns="50784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YS Tex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85257" y="97690"/>
            <a:ext cx="6740433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2400" b="1" spc="50" dirty="0" smtClean="0">
                <a:ln w="9525" cmpd="sng">
                  <a:solidFill>
                    <a:srgbClr val="00CCFF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Bookman Old Style" panose="02050604050505020204" pitchFamily="18" charset="0"/>
              </a:rPr>
              <a:t>Памятники Великой Отечественной войны в городе Полевском</a:t>
            </a:r>
            <a:endParaRPr lang="ru-RU" sz="2400" b="1" spc="50" dirty="0">
              <a:ln w="9525" cmpd="sng">
                <a:solidFill>
                  <a:srgbClr val="00CCFF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246" y="4224342"/>
            <a:ext cx="2696022" cy="20220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218017" y="6185398"/>
            <a:ext cx="3171281" cy="43088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050" dirty="0" smtClean="0">
                <a:latin typeface="Bookman Old Style" panose="02050604050505020204" pitchFamily="18" charset="0"/>
              </a:rPr>
              <a:t>Мемориал «Воинам Великой Отечественной войны 1941-1945 гг.» </a:t>
            </a:r>
            <a:endParaRPr lang="ru-RU" sz="1050" dirty="0">
              <a:latin typeface="Bookman Old Style" panose="020506040505050202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795" y="1637654"/>
            <a:ext cx="2572431" cy="19256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3779040" y="1206767"/>
            <a:ext cx="2885942" cy="43088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050" dirty="0" smtClean="0">
                <a:latin typeface="Bookman Old Style" panose="02050604050505020204" pitchFamily="18" charset="0"/>
              </a:rPr>
              <a:t>Стела «Воинам Великой Отечественной войны 1941-1945 гг.»</a:t>
            </a:r>
            <a:endParaRPr lang="ru-RU" sz="1050" dirty="0">
              <a:latin typeface="Bookman Old Style" panose="02050604050505020204" pitchFamily="18" charset="0"/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3356980" y="3563302"/>
            <a:ext cx="3730060" cy="2145268"/>
          </a:xfrm>
          <a:prstGeom prst="round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000" dirty="0" smtClean="0">
                <a:latin typeface="Bookman Old Style" panose="02050604050505020204" pitchFamily="18" charset="0"/>
              </a:rPr>
              <a:t>Стела высотой 12 метров, четырехгранная</a:t>
            </a:r>
          </a:p>
          <a:p>
            <a:pPr algn="just"/>
            <a:r>
              <a:rPr lang="ru-RU" sz="1000" dirty="0" smtClean="0">
                <a:latin typeface="Bookman Old Style" panose="02050604050505020204" pitchFamily="18" charset="0"/>
              </a:rPr>
              <a:t>с рельефными изображениями на лицевой грани.</a:t>
            </a:r>
          </a:p>
          <a:p>
            <a:pPr algn="just"/>
            <a:r>
              <a:rPr lang="ru-RU" sz="1000" dirty="0" smtClean="0">
                <a:latin typeface="Bookman Old Style" panose="02050604050505020204" pitchFamily="18" charset="0"/>
              </a:rPr>
              <a:t>Скульпторы изобразили тему войны. </a:t>
            </a:r>
          </a:p>
          <a:p>
            <a:pPr algn="just"/>
            <a:r>
              <a:rPr lang="ru-RU" sz="1000" dirty="0" smtClean="0">
                <a:latin typeface="Bookman Old Style" panose="02050604050505020204" pitchFamily="18" charset="0"/>
              </a:rPr>
              <a:t>Нижняя</a:t>
            </a:r>
            <a:r>
              <a:rPr lang="ru-RU" sz="1000" dirty="0">
                <a:latin typeface="Bookman Old Style" panose="02050604050505020204" pitchFamily="18" charset="0"/>
              </a:rPr>
              <a:t> </a:t>
            </a:r>
            <a:r>
              <a:rPr lang="ru-RU" sz="1000" dirty="0" smtClean="0">
                <a:latin typeface="Bookman Old Style" panose="02050604050505020204" pitchFamily="18" charset="0"/>
              </a:rPr>
              <a:t>женская группа символизирует начало войны.</a:t>
            </a:r>
          </a:p>
          <a:p>
            <a:pPr algn="just"/>
            <a:r>
              <a:rPr lang="ru-RU" sz="1000" dirty="0" smtClean="0">
                <a:latin typeface="Bookman Old Style" panose="02050604050505020204" pitchFamily="18" charset="0"/>
              </a:rPr>
              <a:t>Следующая группа отражает самую страшную и</a:t>
            </a:r>
          </a:p>
          <a:p>
            <a:pPr algn="just"/>
            <a:r>
              <a:rPr lang="ru-RU" sz="1000" dirty="0" smtClean="0">
                <a:latin typeface="Bookman Old Style" panose="02050604050505020204" pitchFamily="18" charset="0"/>
              </a:rPr>
              <a:t>неизбежную сторону войны – смерть.</a:t>
            </a:r>
          </a:p>
          <a:p>
            <a:pPr algn="just"/>
            <a:r>
              <a:rPr lang="ru-RU" sz="1000" dirty="0" smtClean="0">
                <a:latin typeface="Bookman Old Style" panose="02050604050505020204" pitchFamily="18" charset="0"/>
              </a:rPr>
              <a:t> Третья группа изображает единство и сплоченность воинов в борьбе с коварным врагом. </a:t>
            </a:r>
          </a:p>
          <a:p>
            <a:pPr algn="just"/>
            <a:r>
              <a:rPr lang="ru-RU" sz="1000" dirty="0" smtClean="0">
                <a:latin typeface="Bookman Old Style" panose="02050604050505020204" pitchFamily="18" charset="0"/>
              </a:rPr>
              <a:t>Венцом изображения является женщина, олицетворяющая образ Матери–Родины, в гневе поднявшая над головой карающее оружие.</a:t>
            </a:r>
            <a:endParaRPr lang="ru-RU" sz="1000" dirty="0">
              <a:latin typeface="Bookman Old Style" panose="02050604050505020204" pitchFamily="18" charset="0"/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181216" y="3743116"/>
            <a:ext cx="2437096" cy="783193"/>
          </a:xfrm>
          <a:prstGeom prst="round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000" dirty="0">
                <a:latin typeface="Bookman Old Style" panose="02050604050505020204" pitchFamily="18" charset="0"/>
              </a:rPr>
              <a:t>В</a:t>
            </a:r>
            <a:r>
              <a:rPr lang="ru-RU" sz="1000" dirty="0" smtClean="0">
                <a:latin typeface="Bookman Old Style" panose="02050604050505020204" pitchFamily="18" charset="0"/>
              </a:rPr>
              <a:t>ысота скульптуры 7 метров. </a:t>
            </a:r>
          </a:p>
          <a:p>
            <a:r>
              <a:rPr lang="ru-RU" sz="1000" dirty="0" smtClean="0">
                <a:latin typeface="Bookman Old Style" panose="02050604050505020204" pitchFamily="18" charset="0"/>
              </a:rPr>
              <a:t>По периметру расположены плиты с фамилиями участников ВОВ.</a:t>
            </a:r>
            <a:endParaRPr lang="ru-RU" sz="1000" dirty="0">
              <a:latin typeface="Bookman Old Style" panose="020506040505050202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050" y="1390478"/>
            <a:ext cx="2226935" cy="15906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166911" y="2877569"/>
            <a:ext cx="2966357" cy="57708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050" dirty="0" smtClean="0">
                <a:latin typeface="Bookman Old Style" panose="02050604050505020204" pitchFamily="18" charset="0"/>
              </a:rPr>
              <a:t>Стела «Воинам Великой Отечественной войны 1941-1945 гг., ушедшим на фронт с улицы Хохрякова»</a:t>
            </a:r>
            <a:endParaRPr lang="ru-RU" sz="1050" dirty="0">
              <a:latin typeface="Bookman Old Style" panose="020506040505050202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818" y="2992141"/>
            <a:ext cx="2659743" cy="22851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Прямоугольник 15"/>
          <p:cNvSpPr/>
          <p:nvPr/>
        </p:nvSpPr>
        <p:spPr>
          <a:xfrm>
            <a:off x="7168784" y="5128457"/>
            <a:ext cx="2713809" cy="415498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050" dirty="0" smtClean="0">
                <a:latin typeface="Bookman Old Style" panose="02050604050505020204" pitchFamily="18" charset="0"/>
              </a:rPr>
              <a:t>Мемориал «Воинам Великой Отечественной войны 1941-1945 гг.»</a:t>
            </a:r>
            <a:endParaRPr lang="ru-RU" sz="1050" dirty="0">
              <a:latin typeface="Bookman Old Style" panose="02050604050505020204" pitchFamily="18" charset="0"/>
            </a:endParaRP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6863078" y="1281725"/>
            <a:ext cx="2992483" cy="1804749"/>
          </a:xfrm>
          <a:prstGeom prst="round2DiagRect">
            <a:avLst/>
          </a:prstGeom>
          <a:ln>
            <a:solidFill>
              <a:srgbClr val="00CCF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000" dirty="0" smtClean="0">
                <a:latin typeface="Bookman Old Style" panose="02050604050505020204" pitchFamily="18" charset="0"/>
              </a:rPr>
              <a:t>В центре мемориала возвышается бетонная стела высотой 8 м, на вершине которой расположена звезда. </a:t>
            </a:r>
          </a:p>
          <a:p>
            <a:r>
              <a:rPr lang="ru-RU" sz="1000" dirty="0" smtClean="0">
                <a:latin typeface="Bookman Old Style" panose="02050604050505020204" pitchFamily="18" charset="0"/>
              </a:rPr>
              <a:t>Вокруг стелы мраморная стена с надписью: «Вечная память водителям, погибшим на дорогах войны. 1941-1945». </a:t>
            </a:r>
          </a:p>
          <a:p>
            <a:r>
              <a:rPr lang="ru-RU" sz="1000" dirty="0" smtClean="0">
                <a:latin typeface="Bookman Old Style" panose="02050604050505020204" pitchFamily="18" charset="0"/>
              </a:rPr>
              <a:t>Справа от стелы расположена бетонная плита с изображением шофера на дороге войны. </a:t>
            </a:r>
            <a:endParaRPr lang="ru-RU" sz="1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9514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75933" y="161500"/>
            <a:ext cx="66319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0" spc="50" dirty="0" err="1" smtClean="0">
                <a:ln w="9525" cmpd="sng">
                  <a:solidFill>
                    <a:srgbClr val="002060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Bookman Old Style" panose="02050604050505020204" pitchFamily="18" charset="0"/>
              </a:rPr>
              <a:t>Полевчане</a:t>
            </a:r>
            <a:r>
              <a:rPr lang="ru-RU" sz="2400" b="1" i="0" spc="50" dirty="0" smtClean="0">
                <a:ln w="9525" cmpd="sng">
                  <a:solidFill>
                    <a:srgbClr val="002060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Bookman Old Style" panose="02050604050505020204" pitchFamily="18" charset="0"/>
              </a:rPr>
              <a:t> - герои Советского Союза</a:t>
            </a:r>
            <a:endParaRPr lang="ru-RU" sz="2400" b="1" spc="50" dirty="0">
              <a:ln w="9525" cmpd="sng">
                <a:solidFill>
                  <a:srgbClr val="002060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85" t="10724" r="5629" b="31981"/>
          <a:stretch/>
        </p:blipFill>
        <p:spPr>
          <a:xfrm>
            <a:off x="320735" y="792819"/>
            <a:ext cx="1787909" cy="26056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26268" y="3304735"/>
            <a:ext cx="1976844" cy="1413153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latin typeface="Bookman Old Style" panose="02050604050505020204" pitchFamily="18" charset="0"/>
              </a:rPr>
              <a:t>Полежаев Николай Сергеевич. </a:t>
            </a:r>
          </a:p>
          <a:p>
            <a:r>
              <a:rPr lang="ru-RU" sz="1100" dirty="0" smtClean="0">
                <a:latin typeface="Bookman Old Style" panose="02050604050505020204" pitchFamily="18" charset="0"/>
              </a:rPr>
              <a:t>Герой Советского Союза. </a:t>
            </a:r>
          </a:p>
          <a:p>
            <a:r>
              <a:rPr lang="ru-RU" sz="1100" dirty="0" smtClean="0">
                <a:latin typeface="Bookman Old Style" panose="02050604050505020204" pitchFamily="18" charset="0"/>
              </a:rPr>
              <a:t>На войне был механиком – водителем танка Т-34.</a:t>
            </a:r>
            <a:endParaRPr lang="ru-RU" sz="1100" dirty="0">
              <a:latin typeface="Bookman Old Style" panose="020506040505050202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943" y="1746877"/>
            <a:ext cx="1776732" cy="24009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2873286" y="623165"/>
            <a:ext cx="2314752" cy="112371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Bookman Old Style" panose="02050604050505020204" pitchFamily="18" charset="0"/>
              </a:rPr>
              <a:t>Чечулин Иван Павлович.</a:t>
            </a:r>
          </a:p>
          <a:p>
            <a:r>
              <a:rPr lang="ru-RU" sz="1200" dirty="0" smtClean="0">
                <a:latin typeface="Bookman Old Style" panose="02050604050505020204" pitchFamily="18" charset="0"/>
              </a:rPr>
              <a:t>Герой Советского Союза. </a:t>
            </a:r>
          </a:p>
          <a:p>
            <a:r>
              <a:rPr lang="ru-RU" sz="1200" dirty="0" smtClean="0">
                <a:latin typeface="Bookman Old Style" panose="02050604050505020204" pitchFamily="18" charset="0"/>
              </a:rPr>
              <a:t>Звание: гвардии – лейтенант.</a:t>
            </a:r>
          </a:p>
          <a:p>
            <a:pPr algn="ctr"/>
            <a:endParaRPr lang="ru-RU" sz="1200" dirty="0">
              <a:latin typeface="Bookman Old Style" panose="020506040505050202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062" y="4305191"/>
            <a:ext cx="1779854" cy="24696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4210866" y="5117487"/>
            <a:ext cx="2217575" cy="138499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dirty="0" err="1" smtClean="0">
                <a:latin typeface="Bookman Old Style" panose="02050604050505020204" pitchFamily="18" charset="0"/>
              </a:rPr>
              <a:t>Кологойда</a:t>
            </a:r>
            <a:r>
              <a:rPr lang="ru-RU" sz="1200" dirty="0" smtClean="0">
                <a:latin typeface="Bookman Old Style" panose="02050604050505020204" pitchFamily="18" charset="0"/>
              </a:rPr>
              <a:t> Николай Васильевич.</a:t>
            </a:r>
          </a:p>
          <a:p>
            <a:r>
              <a:rPr lang="ru-RU" sz="1200" dirty="0" smtClean="0">
                <a:latin typeface="Bookman Old Style" panose="02050604050505020204" pitchFamily="18" charset="0"/>
              </a:rPr>
              <a:t>Герой Советского Союза.</a:t>
            </a:r>
          </a:p>
          <a:p>
            <a:r>
              <a:rPr lang="ru-RU" sz="1200" dirty="0" smtClean="0">
                <a:latin typeface="Bookman Old Style" panose="02050604050505020204" pitchFamily="18" charset="0"/>
              </a:rPr>
              <a:t>Был командиром </a:t>
            </a:r>
            <a:r>
              <a:rPr lang="ru-RU" sz="1200" dirty="0">
                <a:latin typeface="Bookman Old Style" panose="02050604050505020204" pitchFamily="18" charset="0"/>
              </a:rPr>
              <a:t>1-о пулеметной роты 929-го стрелкового полка 254 стрелковой дивизии.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058" y="854948"/>
            <a:ext cx="1748899" cy="26388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7162798" y="1079972"/>
            <a:ext cx="2151017" cy="1015663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Bookman Old Style" panose="02050604050505020204" pitchFamily="18" charset="0"/>
              </a:rPr>
              <a:t>Медведев Виктор Иванович.</a:t>
            </a:r>
          </a:p>
          <a:p>
            <a:r>
              <a:rPr lang="ru-RU" sz="1200" dirty="0" smtClean="0">
                <a:latin typeface="Bookman Old Style" panose="02050604050505020204" pitchFamily="18" charset="0"/>
              </a:rPr>
              <a:t>Герой Советского Союза. </a:t>
            </a:r>
          </a:p>
          <a:p>
            <a:r>
              <a:rPr lang="ru-RU" sz="1200" dirty="0" smtClean="0">
                <a:latin typeface="Bookman Old Style" panose="02050604050505020204" pitchFamily="18" charset="0"/>
              </a:rPr>
              <a:t>На войне был снайпером.</a:t>
            </a:r>
            <a:endParaRPr lang="ru-RU" sz="1200" dirty="0">
              <a:latin typeface="Bookman Old Style" panose="020506040505050202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315" y="2260124"/>
            <a:ext cx="1921234" cy="27702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5721748" y="3719303"/>
            <a:ext cx="2422969" cy="1200329"/>
          </a:xfrm>
          <a:prstGeom prst="rect">
            <a:avLst/>
          </a:prstGeom>
          <a:solidFill>
            <a:srgbClr val="66FF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dirty="0" err="1" smtClean="0">
                <a:latin typeface="Bookman Old Style" panose="02050604050505020204" pitchFamily="18" charset="0"/>
              </a:rPr>
              <a:t>Даньщин</a:t>
            </a:r>
            <a:r>
              <a:rPr lang="ru-RU" sz="1200" dirty="0" smtClean="0">
                <a:latin typeface="Bookman Old Style" panose="02050604050505020204" pitchFamily="18" charset="0"/>
              </a:rPr>
              <a:t> Сергей Петрович.</a:t>
            </a:r>
          </a:p>
          <a:p>
            <a:r>
              <a:rPr lang="ru-RU" sz="1200" dirty="0" smtClean="0">
                <a:latin typeface="Bookman Old Style" panose="02050604050505020204" pitchFamily="18" charset="0"/>
              </a:rPr>
              <a:t>Герой </a:t>
            </a:r>
            <a:r>
              <a:rPr lang="ru-RU" sz="1200" dirty="0" err="1" smtClean="0">
                <a:latin typeface="Bookman Old Style" panose="02050604050505020204" pitchFamily="18" charset="0"/>
              </a:rPr>
              <a:t>Советсткого</a:t>
            </a:r>
            <a:r>
              <a:rPr lang="ru-RU" sz="1200" dirty="0" smtClean="0">
                <a:latin typeface="Bookman Old Style" panose="02050604050505020204" pitchFamily="18" charset="0"/>
              </a:rPr>
              <a:t> Союза.</a:t>
            </a:r>
          </a:p>
          <a:p>
            <a:r>
              <a:rPr lang="ru-RU" sz="1200" dirty="0">
                <a:latin typeface="Bookman Old Style" panose="02050604050505020204" pitchFamily="18" charset="0"/>
              </a:rPr>
              <a:t>Майор, командир эскадрильи 2-го гвардейского авиационного полка. </a:t>
            </a:r>
          </a:p>
        </p:txBody>
      </p:sp>
    </p:spTree>
    <p:extLst>
      <p:ext uri="{BB962C8B-B14F-4D97-AF65-F5344CB8AC3E}">
        <p14:creationId xmlns:p14="http://schemas.microsoft.com/office/powerpoint/2010/main" val="3248602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34194" y="2011680"/>
            <a:ext cx="58434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Используемые интернет ресурсы: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>
                <a:hlinkClick r:id="rId2"/>
              </a:rPr>
              <a:t>https://polevskoy24.ru/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>
                <a:hlinkClick r:id="rId3"/>
              </a:rPr>
              <a:t>http://polevlib.ru/kraevedenie/zemlyaki/geroi_sovetskogo_soyuza/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>
                <a:hlinkClick r:id="rId4"/>
              </a:rPr>
              <a:t>https://polevskoy66.ru/page/32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6847479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214</TotalTime>
  <Words>370</Words>
  <Application>Microsoft Office PowerPoint</Application>
  <PresentationFormat>Лист A4 (210x297 мм)</PresentationFormat>
  <Paragraphs>42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Arial</vt:lpstr>
      <vt:lpstr>Bookman Old Style</vt:lpstr>
      <vt:lpstr>Calibri</vt:lpstr>
      <vt:lpstr>Calibri Light</vt:lpstr>
      <vt:lpstr>Wingdings</vt:lpstr>
      <vt:lpstr>YS Text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?????? ???????</cp:lastModifiedBy>
  <cp:revision>16</cp:revision>
  <cp:lastPrinted>2020-02-16T14:45:14Z</cp:lastPrinted>
  <dcterms:created xsi:type="dcterms:W3CDTF">2020-02-16T12:49:41Z</dcterms:created>
  <dcterms:modified xsi:type="dcterms:W3CDTF">2024-12-11T06:34:41Z</dcterms:modified>
</cp:coreProperties>
</file>