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73" r:id="rId3"/>
    <p:sldId id="259" r:id="rId4"/>
    <p:sldId id="275" r:id="rId5"/>
    <p:sldId id="261" r:id="rId6"/>
    <p:sldId id="277" r:id="rId7"/>
    <p:sldId id="263" r:id="rId8"/>
    <p:sldId id="278" r:id="rId9"/>
    <p:sldId id="265" r:id="rId10"/>
    <p:sldId id="276" r:id="rId11"/>
    <p:sldId id="269" r:id="rId12"/>
    <p:sldId id="274" r:id="rId13"/>
    <p:sldId id="271" r:id="rId14"/>
    <p:sldId id="279" r:id="rId15"/>
    <p:sldId id="272" r:id="rId16"/>
    <p:sldId id="281" r:id="rId17"/>
    <p:sldId id="282" r:id="rId1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6/25/2018</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6/25/2018</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6/25/2018</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6/25/2018</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6/25/2018</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EAF463A-BC7C-46EE-9F1E-7F377CCA4891}" type="datetimeFigureOut">
              <a:rPr lang="en-US" smtClean="0"/>
              <a:pPr/>
              <a:t>6/25/2018</a:t>
            </a:fld>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7EAF463A-BC7C-46EE-9F1E-7F377CCA4891}" type="datetimeFigureOut">
              <a:rPr lang="en-US" smtClean="0"/>
              <a:pPr/>
              <a:t>6/25/2018</a:t>
            </a:fld>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7EAF463A-BC7C-46EE-9F1E-7F377CCA4891}" type="datetimeFigureOut">
              <a:rPr lang="en-US" smtClean="0"/>
              <a:pPr/>
              <a:t>6/25/2018</a:t>
            </a:fld>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7EAF463A-BC7C-46EE-9F1E-7F377CCA4891}" type="datetimeFigureOut">
              <a:rPr lang="en-US" smtClean="0"/>
              <a:pPr/>
              <a:t>6/25/2018</a:t>
            </a:fld>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7EAF463A-BC7C-46EE-9F1E-7F377CCA4891}" type="datetimeFigureOut">
              <a:rPr lang="en-US" smtClean="0"/>
              <a:pPr/>
              <a:t>6/25/2018</a:t>
            </a:fld>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7EAF463A-BC7C-46EE-9F1E-7F377CCA4891}" type="datetimeFigureOut">
              <a:rPr lang="en-US" smtClean="0"/>
              <a:pPr/>
              <a:t>6/25/2018</a:t>
            </a:fld>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7EAF463A-BC7C-46EE-9F1E-7F377CCA4891}" type="datetimeFigureOut">
              <a:rPr lang="en-US" smtClean="0"/>
              <a:pPr/>
              <a:t>6/25/2018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ДС39\Рабочий стол\img1.jpg"/>
          <p:cNvPicPr>
            <a:picLocks noChangeAspect="1" noChangeArrowheads="1"/>
          </p:cNvPicPr>
          <p:nvPr/>
        </p:nvPicPr>
        <p:blipFill>
          <a:blip r:embed="rId2" cstate="print"/>
          <a:srcRect/>
          <a:stretch>
            <a:fillRect/>
          </a:stretch>
        </p:blipFill>
        <p:spPr bwMode="auto">
          <a:xfrm>
            <a:off x="0" y="0"/>
            <a:ext cx="9144000" cy="7086600"/>
          </a:xfrm>
          <a:prstGeom prst="rect">
            <a:avLst/>
          </a:prstGeom>
          <a:noFill/>
          <a:ln w="9525">
            <a:noFill/>
            <a:miter lim="800000"/>
            <a:headEnd/>
            <a:tailEnd/>
          </a:ln>
          <a:effectLst/>
        </p:spPr>
      </p:pic>
      <p:sp>
        <p:nvSpPr>
          <p:cNvPr id="2" name="Заголовок 1"/>
          <p:cNvSpPr>
            <a:spLocks noGrp="1"/>
          </p:cNvSpPr>
          <p:nvPr>
            <p:ph type="title"/>
          </p:nvPr>
        </p:nvSpPr>
        <p:spPr>
          <a:xfrm>
            <a:off x="457200" y="457200"/>
            <a:ext cx="7010400" cy="1676400"/>
          </a:xfrm>
        </p:spPr>
        <p:txBody>
          <a:bodyPr>
            <a:normAutofit fontScale="90000"/>
          </a:bodyPr>
          <a:lstStyle/>
          <a:p>
            <a:pPr algn="ctr"/>
            <a:r>
              <a:rPr lang="ru-RU" sz="4400" b="1" dirty="0" err="1" smtClean="0"/>
              <a:t>Даньщин</a:t>
            </a:r>
            <a:r>
              <a:rPr lang="ru-RU" sz="4400" b="1" dirty="0" smtClean="0"/>
              <a:t> Сергей Петрович </a:t>
            </a:r>
            <a:r>
              <a:rPr lang="ru-RU" b="1" dirty="0" smtClean="0"/>
              <a:t/>
            </a:r>
            <a:br>
              <a:rPr lang="ru-RU" b="1" dirty="0" smtClean="0"/>
            </a:br>
            <a:r>
              <a:rPr lang="ru-RU" b="1" dirty="0" smtClean="0"/>
              <a:t> </a:t>
            </a:r>
            <a:r>
              <a:rPr lang="ru-RU" b="1" dirty="0" smtClean="0">
                <a:solidFill>
                  <a:srgbClr val="FF0000"/>
                </a:solidFill>
              </a:rPr>
              <a:t>Герой Советского Союза</a:t>
            </a:r>
            <a:br>
              <a:rPr lang="ru-RU" b="1" dirty="0" smtClean="0">
                <a:solidFill>
                  <a:srgbClr val="FF0000"/>
                </a:solidFill>
              </a:rPr>
            </a:br>
            <a:endParaRPr lang="ru-RU" b="1" dirty="0">
              <a:solidFill>
                <a:srgbClr val="FF0000"/>
              </a:solidFill>
            </a:endParaRPr>
          </a:p>
        </p:txBody>
      </p:sp>
      <p:sp>
        <p:nvSpPr>
          <p:cNvPr id="6" name="Прямоугольник 5"/>
          <p:cNvSpPr/>
          <p:nvPr/>
        </p:nvSpPr>
        <p:spPr>
          <a:xfrm>
            <a:off x="3962400" y="2438400"/>
            <a:ext cx="4800600" cy="3170099"/>
          </a:xfrm>
          <a:prstGeom prst="rect">
            <a:avLst/>
          </a:prstGeom>
        </p:spPr>
        <p:txBody>
          <a:bodyPr wrap="square">
            <a:spAutoFit/>
          </a:bodyPr>
          <a:lstStyle/>
          <a:p>
            <a:pPr algn="just"/>
            <a:r>
              <a:rPr lang="ru-RU" sz="2000" b="1" dirty="0" smtClean="0"/>
              <a:t>Указом Президиума Верховного Совета СССР от 25 марта 1943 года за образцовое выполнение боевых заданий командования на фронте борьбы с немецко-фашистским захватчиками и проявленные при этом мужество и героизм гвардии капитану </a:t>
            </a:r>
            <a:r>
              <a:rPr lang="ru-RU" sz="2000" b="1" dirty="0" err="1" smtClean="0"/>
              <a:t>Даньщину</a:t>
            </a:r>
            <a:r>
              <a:rPr lang="ru-RU" sz="2000" b="1" dirty="0" smtClean="0"/>
              <a:t> Сергею Петровичу присвоено звание Героя Советского Союза.</a:t>
            </a:r>
            <a:endParaRPr lang="ru-RU" sz="2000" b="1" dirty="0"/>
          </a:p>
        </p:txBody>
      </p:sp>
      <p:pic>
        <p:nvPicPr>
          <p:cNvPr id="8" name="Объект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4970" y="1600201"/>
            <a:ext cx="3065066" cy="44196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ДС39\Рабочий стол\img1.jpg"/>
          <p:cNvPicPr>
            <a:picLocks noChangeAspect="1" noChangeArrowheads="1"/>
          </p:cNvPicPr>
          <p:nvPr/>
        </p:nvPicPr>
        <p:blipFill>
          <a:blip r:embed="rId2" cstate="print"/>
          <a:srcRect/>
          <a:stretch>
            <a:fillRect/>
          </a:stretch>
        </p:blipFill>
        <p:spPr bwMode="auto">
          <a:xfrm>
            <a:off x="0" y="0"/>
            <a:ext cx="9144000" cy="7086600"/>
          </a:xfrm>
          <a:prstGeom prst="rect">
            <a:avLst/>
          </a:prstGeom>
          <a:noFill/>
          <a:ln w="9525">
            <a:noFill/>
            <a:miter lim="800000"/>
            <a:headEnd/>
            <a:tailEnd/>
          </a:ln>
          <a:effectLst/>
        </p:spPr>
      </p:pic>
      <p:sp>
        <p:nvSpPr>
          <p:cNvPr id="2" name="Заголовок 1"/>
          <p:cNvSpPr>
            <a:spLocks noGrp="1"/>
          </p:cNvSpPr>
          <p:nvPr>
            <p:ph type="title"/>
          </p:nvPr>
        </p:nvSpPr>
        <p:spPr>
          <a:xfrm>
            <a:off x="304800" y="457200"/>
            <a:ext cx="8458200" cy="5867400"/>
          </a:xfrm>
        </p:spPr>
        <p:txBody>
          <a:bodyPr>
            <a:normAutofit fontScale="90000"/>
          </a:bodyPr>
          <a:lstStyle/>
          <a:p>
            <a:pPr algn="l">
              <a:lnSpc>
                <a:spcPct val="150000"/>
              </a:lnSpc>
            </a:pPr>
            <a:r>
              <a:rPr lang="ru-RU" sz="2400" b="1" i="1" dirty="0" smtClean="0"/>
              <a:t/>
            </a:r>
            <a:br>
              <a:rPr lang="ru-RU" sz="2400" b="1" i="1" dirty="0" smtClean="0"/>
            </a:br>
            <a:r>
              <a:rPr lang="ru-RU" sz="2400" b="1" i="1" dirty="0"/>
              <a:t/>
            </a:r>
            <a:br>
              <a:rPr lang="ru-RU" sz="2400" b="1" i="1" dirty="0"/>
            </a:br>
            <a:r>
              <a:rPr lang="ru-RU" sz="2400" b="1" i="1" dirty="0" smtClean="0"/>
              <a:t/>
            </a:r>
            <a:br>
              <a:rPr lang="ru-RU" sz="2400" b="1" i="1" dirty="0" smtClean="0"/>
            </a:br>
            <a:r>
              <a:rPr lang="ru-RU" sz="2400" b="1" i="1" dirty="0"/>
              <a:t>	</a:t>
            </a:r>
            <a:r>
              <a:rPr lang="ru-RU" sz="2400" i="1" dirty="0" smtClean="0"/>
              <a:t>Николай </a:t>
            </a:r>
            <a:r>
              <a:rPr lang="ru-RU" sz="2400" i="1" dirty="0"/>
              <a:t>Сергеевич Полежаев родился 29 декабря 1921 года в поселке Полевском. </a:t>
            </a:r>
            <a:r>
              <a:rPr lang="ru-RU" sz="2400" i="1" dirty="0" smtClean="0"/>
              <a:t/>
            </a:r>
            <a:br>
              <a:rPr lang="ru-RU" sz="2400" i="1" dirty="0" smtClean="0"/>
            </a:br>
            <a:r>
              <a:rPr lang="ru-RU" sz="2400" i="1" dirty="0" smtClean="0"/>
              <a:t>	До </a:t>
            </a:r>
            <a:r>
              <a:rPr lang="ru-RU" sz="2400" i="1" dirty="0"/>
              <a:t>войны работал грузчиком и шофером. В Советскую армию призван в апреле 1941 года. В Великой Отечественной войне участвовал с начала до конца. </a:t>
            </a:r>
            <a:r>
              <a:rPr lang="ru-RU" sz="2400" i="1" dirty="0" smtClean="0"/>
              <a:t/>
            </a:r>
            <a:br>
              <a:rPr lang="ru-RU" sz="2400" i="1" dirty="0" smtClean="0"/>
            </a:br>
            <a:r>
              <a:rPr lang="ru-RU" sz="2400" i="1" dirty="0"/>
              <a:t>	</a:t>
            </a:r>
            <a:r>
              <a:rPr lang="ru-RU" sz="2400" i="1" dirty="0" smtClean="0"/>
              <a:t>Путь </a:t>
            </a:r>
            <a:r>
              <a:rPr lang="ru-RU" sz="2400" i="1" dirty="0"/>
              <a:t>от Москвы до Берлина дошел в отдельном танковом корпусе. Был механиком-водителем танка Т-34. Беспартийный. Трижды ранен,</a:t>
            </a:r>
            <a:r>
              <a:rPr lang="ru-RU" sz="2400" dirty="0"/>
              <a:t> </a:t>
            </a:r>
            <a:r>
              <a:rPr lang="ru-RU" sz="2400" i="1" dirty="0"/>
              <a:t>горел в танке. Звание Героя Советского Союза присвоено 27 февраля 1945 года. </a:t>
            </a:r>
            <a:r>
              <a:rPr lang="ru-RU" sz="2400" i="1" dirty="0" smtClean="0"/>
              <a:t>	Награжден </a:t>
            </a:r>
            <a:r>
              <a:rPr lang="ru-RU" sz="2400" i="1" dirty="0"/>
              <a:t>орденами Отечественной войны </a:t>
            </a:r>
            <a:r>
              <a:rPr lang="en-US" sz="2400" i="1" dirty="0"/>
              <a:t>II</a:t>
            </a:r>
            <a:r>
              <a:rPr lang="ru-RU" sz="2400" i="1" dirty="0"/>
              <a:t> степени Красной Звезды, несколькими медалями. </a:t>
            </a:r>
            <a:r>
              <a:rPr lang="ru-RU" sz="2400" dirty="0"/>
              <a:t/>
            </a:r>
            <a:br>
              <a:rPr lang="ru-RU" sz="2400" dirty="0"/>
            </a:br>
            <a:r>
              <a:rPr lang="ru-RU" sz="2200" i="1" dirty="0" smtClean="0"/>
              <a:t>	</a:t>
            </a:r>
            <a:br>
              <a:rPr lang="ru-RU" sz="2200" i="1" dirty="0" smtClean="0"/>
            </a:br>
            <a:r>
              <a:rPr lang="ru-RU" sz="2200" i="1" dirty="0" smtClean="0"/>
              <a:t/>
            </a:r>
            <a:br>
              <a:rPr lang="ru-RU" sz="2200" i="1" dirty="0" smtClean="0"/>
            </a:br>
            <a:endParaRPr lang="ru-RU" b="1" dirty="0">
              <a:solidFill>
                <a:srgbClr val="FF0000"/>
              </a:solidFill>
            </a:endParaRPr>
          </a:p>
        </p:txBody>
      </p:sp>
    </p:spTree>
    <p:extLst>
      <p:ext uri="{BB962C8B-B14F-4D97-AF65-F5344CB8AC3E}">
        <p14:creationId xmlns:p14="http://schemas.microsoft.com/office/powerpoint/2010/main" val="3936932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97" y="-116132"/>
            <a:ext cx="9144793" cy="7090263"/>
          </a:xfrm>
          <a:prstGeom prst="rect">
            <a:avLst/>
          </a:prstGeom>
        </p:spPr>
      </p:pic>
      <p:sp>
        <p:nvSpPr>
          <p:cNvPr id="2" name="Заголовок 1"/>
          <p:cNvSpPr>
            <a:spLocks noGrp="1"/>
          </p:cNvSpPr>
          <p:nvPr>
            <p:ph type="title"/>
          </p:nvPr>
        </p:nvSpPr>
        <p:spPr>
          <a:xfrm>
            <a:off x="304800" y="457200"/>
            <a:ext cx="7772400" cy="1143000"/>
          </a:xfrm>
        </p:spPr>
        <p:txBody>
          <a:bodyPr>
            <a:noAutofit/>
          </a:bodyPr>
          <a:lstStyle/>
          <a:p>
            <a:pPr algn="ctr"/>
            <a:r>
              <a:rPr lang="ru-RU" sz="4000" b="1" dirty="0" smtClean="0"/>
              <a:t>Жилин Александр Иванович</a:t>
            </a:r>
            <a:br>
              <a:rPr lang="ru-RU" sz="4000" b="1" dirty="0" smtClean="0"/>
            </a:br>
            <a:r>
              <a:rPr lang="ru-RU" sz="4000" b="1" dirty="0" smtClean="0">
                <a:solidFill>
                  <a:srgbClr val="FF0000"/>
                </a:solidFill>
              </a:rPr>
              <a:t>Герой Советского Союза</a:t>
            </a:r>
            <a:endParaRPr lang="ru-RU" sz="4000" b="1" dirty="0">
              <a:solidFill>
                <a:srgbClr val="FF0000"/>
              </a:solidFill>
            </a:endParaRPr>
          </a:p>
        </p:txBody>
      </p:sp>
      <p:pic>
        <p:nvPicPr>
          <p:cNvPr id="4" name="Содержимое 3" descr="Zilin_AleksandrIvanov.jpg"/>
          <p:cNvPicPr>
            <a:picLocks noGrp="1" noChangeAspect="1"/>
          </p:cNvPicPr>
          <p:nvPr>
            <p:ph idx="1"/>
          </p:nvPr>
        </p:nvPicPr>
        <p:blipFill>
          <a:blip r:embed="rId3" cstate="print"/>
          <a:stretch>
            <a:fillRect/>
          </a:stretch>
        </p:blipFill>
        <p:spPr>
          <a:xfrm>
            <a:off x="609402" y="1676400"/>
            <a:ext cx="3124200" cy="4437784"/>
          </a:xfrm>
        </p:spPr>
      </p:pic>
      <p:sp>
        <p:nvSpPr>
          <p:cNvPr id="6" name="Прямоугольник 5"/>
          <p:cNvSpPr/>
          <p:nvPr/>
        </p:nvSpPr>
        <p:spPr>
          <a:xfrm>
            <a:off x="4038600" y="2438401"/>
            <a:ext cx="4800600" cy="3447098"/>
          </a:xfrm>
          <a:prstGeom prst="rect">
            <a:avLst/>
          </a:prstGeom>
        </p:spPr>
        <p:txBody>
          <a:bodyPr wrap="square">
            <a:spAutoFit/>
          </a:bodyPr>
          <a:lstStyle/>
          <a:p>
            <a:pPr algn="just"/>
            <a:r>
              <a:rPr lang="ru-RU" sz="2000" b="1" dirty="0" smtClean="0"/>
              <a:t>Указом Президиума Верховного Совета СССР от 15 января 1944 года за образцовое выполнение боевых заданий командования на фронте борьбы с немецко-фашистскими захватчиками и проявленные при этом мужество и героизм гвардии красноармейцу Жилину Александру Ивановичу присвоено звание Героя Советского Союза.</a:t>
            </a:r>
          </a:p>
          <a:p>
            <a:pPr algn="just"/>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ДС39\Рабочий стол\img1.jpg"/>
          <p:cNvPicPr>
            <a:picLocks noChangeAspect="1" noChangeArrowheads="1"/>
          </p:cNvPicPr>
          <p:nvPr/>
        </p:nvPicPr>
        <p:blipFill>
          <a:blip r:embed="rId2" cstate="print"/>
          <a:srcRect/>
          <a:stretch>
            <a:fillRect/>
          </a:stretch>
        </p:blipFill>
        <p:spPr bwMode="auto">
          <a:xfrm>
            <a:off x="0" y="0"/>
            <a:ext cx="9144000" cy="7086600"/>
          </a:xfrm>
          <a:prstGeom prst="rect">
            <a:avLst/>
          </a:prstGeom>
          <a:noFill/>
          <a:ln w="9525">
            <a:noFill/>
            <a:miter lim="800000"/>
            <a:headEnd/>
            <a:tailEnd/>
          </a:ln>
          <a:effectLst/>
        </p:spPr>
      </p:pic>
      <p:sp>
        <p:nvSpPr>
          <p:cNvPr id="2" name="Заголовок 1"/>
          <p:cNvSpPr>
            <a:spLocks noGrp="1"/>
          </p:cNvSpPr>
          <p:nvPr>
            <p:ph type="title"/>
          </p:nvPr>
        </p:nvSpPr>
        <p:spPr>
          <a:xfrm>
            <a:off x="304800" y="457200"/>
            <a:ext cx="8458200" cy="5867400"/>
          </a:xfrm>
        </p:spPr>
        <p:txBody>
          <a:bodyPr>
            <a:normAutofit fontScale="90000"/>
          </a:bodyPr>
          <a:lstStyle/>
          <a:p>
            <a:pPr algn="l">
              <a:lnSpc>
                <a:spcPct val="150000"/>
              </a:lnSpc>
            </a:pPr>
            <a:r>
              <a:rPr lang="ru-RU" sz="2200" i="1" dirty="0" smtClean="0"/>
              <a:t>	</a:t>
            </a:r>
            <a:br>
              <a:rPr lang="ru-RU" sz="2200" i="1" dirty="0" smtClean="0"/>
            </a:br>
            <a:r>
              <a:rPr lang="ru-RU" sz="2200" i="1" dirty="0"/>
              <a:t/>
            </a:r>
            <a:br>
              <a:rPr lang="ru-RU" sz="2200" i="1" dirty="0"/>
            </a:br>
            <a:r>
              <a:rPr lang="ru-RU" sz="2200" i="1" dirty="0" smtClean="0"/>
              <a:t>	Александр </a:t>
            </a:r>
            <a:r>
              <a:rPr lang="ru-RU" sz="2200" i="1" dirty="0"/>
              <a:t>Иванович Жилин родился 4 августа 1899 года в </a:t>
            </a:r>
            <a:r>
              <a:rPr lang="ru-RU" sz="2200" i="1" dirty="0" err="1"/>
              <a:t>г.Советске</a:t>
            </a:r>
            <a:r>
              <a:rPr lang="ru-RU" sz="2200" i="1" dirty="0"/>
              <a:t> Кировской области в семье кузнеца. </a:t>
            </a:r>
            <a:r>
              <a:rPr lang="ru-RU" sz="2200" i="1" dirty="0" smtClean="0"/>
              <a:t/>
            </a:r>
            <a:br>
              <a:rPr lang="ru-RU" sz="2200" i="1" dirty="0" smtClean="0"/>
            </a:br>
            <a:r>
              <a:rPr lang="ru-RU" sz="2200" i="1" dirty="0" smtClean="0"/>
              <a:t>	В </a:t>
            </a:r>
            <a:r>
              <a:rPr lang="ru-RU" sz="2200" i="1" dirty="0"/>
              <a:t>1934-1935 годах работал в Полевском райисполкоме заведующим районным финансовым отделом. Пользовался уважением </a:t>
            </a:r>
            <a:r>
              <a:rPr lang="ru-RU" sz="2200" i="1" dirty="0" err="1"/>
              <a:t>полевчан</a:t>
            </a:r>
            <a:r>
              <a:rPr lang="ru-RU" sz="2200" i="1" dirty="0"/>
              <a:t>. </a:t>
            </a:r>
            <a:r>
              <a:rPr lang="ru-RU" sz="2200" i="1" dirty="0" smtClean="0"/>
              <a:t/>
            </a:r>
            <a:br>
              <a:rPr lang="ru-RU" sz="2200" i="1" dirty="0" smtClean="0"/>
            </a:br>
            <a:r>
              <a:rPr lang="ru-RU" sz="2200" i="1" dirty="0"/>
              <a:t>	</a:t>
            </a:r>
            <a:r>
              <a:rPr lang="ru-RU" sz="2200" i="1" dirty="0" smtClean="0"/>
              <a:t>В </a:t>
            </a:r>
            <a:r>
              <a:rPr lang="ru-RU" sz="2200" i="1" dirty="0"/>
              <a:t>Советскую Армию призван в сентябре 1941 года. В боях с немецко-</a:t>
            </a:r>
            <a:r>
              <a:rPr lang="ru-RU" sz="2200" i="1" dirty="0" err="1"/>
              <a:t>фашисткими</a:t>
            </a:r>
            <a:r>
              <a:rPr lang="ru-RU" sz="2200" i="1" dirty="0"/>
              <a:t> захватчиками участвовал с августа 1943 года. Звание Героя Советского Союза присвоено 15 января 1944 года за отвагу и мужество, проявленные при форсировании Днепра. Награжден медалью «За отвагу». </a:t>
            </a:r>
            <a:r>
              <a:rPr lang="ru-RU" sz="2200" i="1" dirty="0" smtClean="0"/>
              <a:t/>
            </a:r>
            <a:br>
              <a:rPr lang="ru-RU" sz="2200" i="1" dirty="0" smtClean="0"/>
            </a:br>
            <a:r>
              <a:rPr lang="ru-RU" sz="2200" i="1" dirty="0" smtClean="0"/>
              <a:t>Погиб </a:t>
            </a:r>
            <a:r>
              <a:rPr lang="ru-RU" sz="2200" i="1" dirty="0"/>
              <a:t>6 марта 1944 года около местечка Купель в Хмельницкой области. Школе в селе Купель присвоено его имя. </a:t>
            </a:r>
            <a:br>
              <a:rPr lang="ru-RU" sz="2200" i="1" dirty="0"/>
            </a:br>
            <a:r>
              <a:rPr lang="ru-RU" sz="2200" i="1" dirty="0"/>
              <a:t/>
            </a:r>
            <a:br>
              <a:rPr lang="ru-RU" sz="2200" i="1" dirty="0"/>
            </a:br>
            <a:endParaRPr lang="ru-RU" sz="2200" b="1" i="1" dirty="0">
              <a:solidFill>
                <a:srgbClr val="FF0000"/>
              </a:solidFill>
            </a:endParaRPr>
          </a:p>
        </p:txBody>
      </p:sp>
    </p:spTree>
    <p:extLst>
      <p:ext uri="{BB962C8B-B14F-4D97-AF65-F5344CB8AC3E}">
        <p14:creationId xmlns:p14="http://schemas.microsoft.com/office/powerpoint/2010/main" val="270201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97" y="-116132"/>
            <a:ext cx="9144793" cy="7090263"/>
          </a:xfrm>
          <a:prstGeom prst="rect">
            <a:avLst/>
          </a:prstGeom>
        </p:spPr>
      </p:pic>
      <p:sp>
        <p:nvSpPr>
          <p:cNvPr id="2" name="Заголовок 1"/>
          <p:cNvSpPr>
            <a:spLocks noGrp="1"/>
          </p:cNvSpPr>
          <p:nvPr>
            <p:ph type="title"/>
          </p:nvPr>
        </p:nvSpPr>
        <p:spPr>
          <a:xfrm>
            <a:off x="457200" y="274638"/>
            <a:ext cx="7772400" cy="1143000"/>
          </a:xfrm>
        </p:spPr>
        <p:txBody>
          <a:bodyPr>
            <a:noAutofit/>
          </a:bodyPr>
          <a:lstStyle/>
          <a:p>
            <a:pPr algn="ctr"/>
            <a:r>
              <a:rPr lang="ru-RU" sz="4000" b="1" dirty="0" smtClean="0"/>
              <a:t>Чечулин Иван Павлович</a:t>
            </a:r>
            <a:br>
              <a:rPr lang="ru-RU" sz="4000" b="1" dirty="0" smtClean="0"/>
            </a:br>
            <a:r>
              <a:rPr lang="ru-RU" sz="4000" b="1" dirty="0" smtClean="0">
                <a:solidFill>
                  <a:srgbClr val="FF0000"/>
                </a:solidFill>
              </a:rPr>
              <a:t>Герой Советского Союза</a:t>
            </a:r>
            <a:endParaRPr lang="ru-RU" sz="4000" b="1" dirty="0">
              <a:solidFill>
                <a:srgbClr val="FF0000"/>
              </a:solidFill>
            </a:endParaRPr>
          </a:p>
        </p:txBody>
      </p:sp>
      <p:sp>
        <p:nvSpPr>
          <p:cNvPr id="6" name="Прямоугольник 5"/>
          <p:cNvSpPr/>
          <p:nvPr/>
        </p:nvSpPr>
        <p:spPr>
          <a:xfrm>
            <a:off x="3733800" y="2209800"/>
            <a:ext cx="5181600" cy="2831544"/>
          </a:xfrm>
          <a:prstGeom prst="rect">
            <a:avLst/>
          </a:prstGeom>
        </p:spPr>
        <p:txBody>
          <a:bodyPr wrap="square">
            <a:spAutoFit/>
          </a:bodyPr>
          <a:lstStyle/>
          <a:p>
            <a:pPr algn="just"/>
            <a:r>
              <a:rPr lang="ru-RU" sz="2000" b="1" dirty="0" smtClean="0"/>
              <a:t>Указом Президиума Верховного Совета СССР от 24 марта 1945 года за мужество и героизм, проявленные на фронте борьбы с немецко-фашистскими захватчиками, гвардии техник-лейтенанту Чечулину Ивану Павловичу присвоено звание Героя Советского Союза.</a:t>
            </a:r>
          </a:p>
          <a:p>
            <a:pPr algn="just"/>
            <a:endParaRPr 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53" y="1577454"/>
            <a:ext cx="3276601" cy="4427839"/>
          </a:xfrm>
          <a:prstGeom prst="rect">
            <a:avLst/>
          </a:prstGeom>
        </p:spPr>
      </p:pic>
      <p:sp>
        <p:nvSpPr>
          <p:cNvPr id="8" name="Объект 7"/>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ДС39\Рабочий стол\img1.jpg"/>
          <p:cNvPicPr>
            <a:picLocks noChangeAspect="1" noChangeArrowheads="1"/>
          </p:cNvPicPr>
          <p:nvPr/>
        </p:nvPicPr>
        <p:blipFill>
          <a:blip r:embed="rId2" cstate="print"/>
          <a:srcRect/>
          <a:stretch>
            <a:fillRect/>
          </a:stretch>
        </p:blipFill>
        <p:spPr bwMode="auto">
          <a:xfrm>
            <a:off x="0" y="0"/>
            <a:ext cx="9144000" cy="7086600"/>
          </a:xfrm>
          <a:prstGeom prst="rect">
            <a:avLst/>
          </a:prstGeom>
          <a:noFill/>
          <a:ln w="9525">
            <a:noFill/>
            <a:miter lim="800000"/>
            <a:headEnd/>
            <a:tailEnd/>
          </a:ln>
          <a:effectLst/>
        </p:spPr>
      </p:pic>
      <p:sp>
        <p:nvSpPr>
          <p:cNvPr id="2" name="Заголовок 1"/>
          <p:cNvSpPr>
            <a:spLocks noGrp="1"/>
          </p:cNvSpPr>
          <p:nvPr>
            <p:ph type="title"/>
          </p:nvPr>
        </p:nvSpPr>
        <p:spPr>
          <a:xfrm>
            <a:off x="304800" y="457200"/>
            <a:ext cx="8458200" cy="5867400"/>
          </a:xfrm>
        </p:spPr>
        <p:txBody>
          <a:bodyPr>
            <a:normAutofit/>
          </a:bodyPr>
          <a:lstStyle/>
          <a:p>
            <a:pPr algn="l">
              <a:lnSpc>
                <a:spcPct val="150000"/>
              </a:lnSpc>
            </a:pPr>
            <a:r>
              <a:rPr lang="ru-RU" sz="2200" i="1" dirty="0" smtClean="0"/>
              <a:t>	</a:t>
            </a:r>
            <a:br>
              <a:rPr lang="ru-RU" sz="2200" i="1" dirty="0" smtClean="0"/>
            </a:br>
            <a:r>
              <a:rPr lang="ru-RU" sz="2200" i="1" dirty="0"/>
              <a:t/>
            </a:r>
            <a:br>
              <a:rPr lang="ru-RU" sz="2200" i="1" dirty="0"/>
            </a:br>
            <a:r>
              <a:rPr lang="ru-RU" sz="2200" i="1" dirty="0" smtClean="0"/>
              <a:t>	</a:t>
            </a:r>
            <a:r>
              <a:rPr lang="ru-RU" sz="2200" i="1" dirty="0"/>
              <a:t/>
            </a:r>
            <a:br>
              <a:rPr lang="ru-RU" sz="2200" i="1" dirty="0"/>
            </a:br>
            <a:endParaRPr lang="ru-RU" sz="2200" b="1" i="1" dirty="0">
              <a:solidFill>
                <a:srgbClr val="FF0000"/>
              </a:solidFill>
            </a:endParaRPr>
          </a:p>
        </p:txBody>
      </p:sp>
      <p:sp>
        <p:nvSpPr>
          <p:cNvPr id="3" name="Прямоугольник 2"/>
          <p:cNvSpPr/>
          <p:nvPr/>
        </p:nvSpPr>
        <p:spPr>
          <a:xfrm>
            <a:off x="457200" y="-79653"/>
            <a:ext cx="8229600" cy="6532558"/>
          </a:xfrm>
          <a:prstGeom prst="rect">
            <a:avLst/>
          </a:prstGeom>
        </p:spPr>
        <p:txBody>
          <a:bodyPr wrap="square">
            <a:spAutoFit/>
          </a:bodyPr>
          <a:lstStyle/>
          <a:p>
            <a:endParaRPr lang="ru-RU" dirty="0" smtClean="0"/>
          </a:p>
          <a:p>
            <a:r>
              <a:rPr lang="ru-RU" dirty="0" smtClean="0"/>
              <a:t>	</a:t>
            </a:r>
            <a:endParaRPr lang="ru-RU" dirty="0" smtClean="0"/>
          </a:p>
          <a:p>
            <a:pPr algn="just">
              <a:lnSpc>
                <a:spcPct val="150000"/>
              </a:lnSpc>
            </a:pPr>
            <a:r>
              <a:rPr lang="ru-RU" sz="1700" i="1" dirty="0"/>
              <a:t>	</a:t>
            </a:r>
            <a:r>
              <a:rPr lang="ru-RU" sz="1700" i="1" dirty="0" smtClean="0"/>
              <a:t>Иван </a:t>
            </a:r>
            <a:r>
              <a:rPr lang="ru-RU" sz="1700" i="1" dirty="0" smtClean="0"/>
              <a:t>Павлович Чечулин родился </a:t>
            </a:r>
            <a:r>
              <a:rPr lang="ru-RU" sz="1700" i="1" dirty="0"/>
              <a:t>19 сентября 1918 года в деревне Чечулино, </a:t>
            </a:r>
            <a:r>
              <a:rPr lang="ru-RU" sz="1700" i="1" dirty="0" smtClean="0"/>
              <a:t>в </a:t>
            </a:r>
            <a:r>
              <a:rPr lang="ru-RU" sz="1700" i="1" dirty="0"/>
              <a:t>крестьянской семье. </a:t>
            </a:r>
            <a:endParaRPr lang="ru-RU" sz="1700" i="1" dirty="0" smtClean="0"/>
          </a:p>
          <a:p>
            <a:pPr algn="just">
              <a:lnSpc>
                <a:spcPct val="150000"/>
              </a:lnSpc>
            </a:pPr>
            <a:r>
              <a:rPr lang="ru-RU" sz="1700" i="1" dirty="0" smtClean="0"/>
              <a:t>	Жил </a:t>
            </a:r>
            <a:r>
              <a:rPr lang="ru-RU" sz="1700" i="1" dirty="0"/>
              <a:t>с родителями в посёлке Верхняя Синячиха </a:t>
            </a:r>
            <a:r>
              <a:rPr lang="ru-RU" sz="1700" i="1" dirty="0" err="1"/>
              <a:t>Алапаевского</a:t>
            </a:r>
            <a:r>
              <a:rPr lang="ru-RU" sz="1700" i="1" dirty="0"/>
              <a:t> района, затем на </a:t>
            </a:r>
            <a:r>
              <a:rPr lang="ru-RU" sz="1700" i="1" dirty="0" smtClean="0"/>
              <a:t>станции</a:t>
            </a:r>
            <a:endParaRPr lang="ru-RU" sz="1700" i="1" dirty="0"/>
          </a:p>
          <a:p>
            <a:pPr algn="just">
              <a:lnSpc>
                <a:spcPct val="150000"/>
              </a:lnSpc>
            </a:pPr>
            <a:r>
              <a:rPr lang="ru-RU" sz="1700" i="1" dirty="0" smtClean="0"/>
              <a:t>	</a:t>
            </a:r>
            <a:r>
              <a:rPr lang="ru-RU" sz="1700" i="1" dirty="0" smtClean="0"/>
              <a:t>Участник </a:t>
            </a:r>
            <a:r>
              <a:rPr lang="ru-RU" sz="1700" i="1" dirty="0" smtClean="0"/>
              <a:t>Великой Отечественной войны с </a:t>
            </a:r>
            <a:r>
              <a:rPr lang="ru-RU" sz="1700" i="1" dirty="0"/>
              <a:t>июня 1941 года. </a:t>
            </a:r>
            <a:endParaRPr lang="ru-RU" sz="1700" i="1" dirty="0" smtClean="0"/>
          </a:p>
          <a:p>
            <a:pPr algn="just">
              <a:lnSpc>
                <a:spcPct val="150000"/>
              </a:lnSpc>
            </a:pPr>
            <a:r>
              <a:rPr lang="ru-RU" sz="1700" i="1" dirty="0"/>
              <a:t>	</a:t>
            </a:r>
            <a:r>
              <a:rPr lang="ru-RU" sz="1700" i="1" dirty="0" smtClean="0"/>
              <a:t>28 </a:t>
            </a:r>
            <a:r>
              <a:rPr lang="ru-RU" sz="1700" i="1" dirty="0"/>
              <a:t>июля 1944 года в составе разведгруппы вёл разведку по </a:t>
            </a:r>
            <a:r>
              <a:rPr lang="ru-RU" sz="1700" i="1" dirty="0" smtClean="0"/>
              <a:t>маршруту Шауляй - Елгава. </a:t>
            </a:r>
            <a:r>
              <a:rPr lang="ru-RU" sz="1700" i="1" dirty="0"/>
              <a:t>Вместе с сапёрами под огнём противника разминировал мост через реку, чем обеспечил стремительное продвижение частей. Продолжая разведку, ворвался на окраину города </a:t>
            </a:r>
            <a:r>
              <a:rPr lang="ru-RU" sz="1700" i="1" dirty="0" err="1"/>
              <a:t>Йонишкис</a:t>
            </a:r>
            <a:r>
              <a:rPr lang="ru-RU" sz="1700" i="1" dirty="0"/>
              <a:t>, навёл панику, рассеял до батальона противников, захватил 3 тягача, пушку и 5 мотоциклов. </a:t>
            </a:r>
            <a:endParaRPr lang="ru-RU" sz="1700" i="1" dirty="0" smtClean="0"/>
          </a:p>
          <a:p>
            <a:pPr algn="just">
              <a:lnSpc>
                <a:spcPct val="150000"/>
              </a:lnSpc>
            </a:pPr>
            <a:r>
              <a:rPr lang="ru-RU" sz="1700" i="1" dirty="0"/>
              <a:t>	</a:t>
            </a:r>
            <a:r>
              <a:rPr lang="ru-RU" sz="1700" i="1" dirty="0" smtClean="0"/>
              <a:t>Преследуя </a:t>
            </a:r>
            <a:r>
              <a:rPr lang="ru-RU" sz="1700" i="1" dirty="0"/>
              <a:t>отступающего противника, настиг колонну машин с пехотой, огнём из пулемёта уничтожил 17 машин и до 60 противников. На станции Элея обнаружил бронепоезд, который был уничтожен</a:t>
            </a:r>
            <a:r>
              <a:rPr lang="ru-RU" sz="1700" i="1" dirty="0" smtClean="0"/>
              <a:t>.</a:t>
            </a:r>
            <a:r>
              <a:rPr lang="ru-RU" sz="1700" i="1" dirty="0"/>
              <a:t> </a:t>
            </a:r>
            <a:endParaRPr lang="ru-RU" sz="1700" i="1" dirty="0" smtClean="0"/>
          </a:p>
          <a:p>
            <a:pPr algn="just">
              <a:lnSpc>
                <a:spcPct val="150000"/>
              </a:lnSpc>
            </a:pPr>
            <a:r>
              <a:rPr lang="ru-RU" sz="1700" i="1" dirty="0"/>
              <a:t>	</a:t>
            </a:r>
            <a:r>
              <a:rPr lang="ru-RU" sz="1600" i="1" dirty="0" smtClean="0">
                <a:latin typeface="Helvetica Neue"/>
              </a:rPr>
              <a:t>Приехал </a:t>
            </a:r>
            <a:r>
              <a:rPr lang="ru-RU" sz="1600" i="1" dirty="0">
                <a:latin typeface="Helvetica Neue"/>
              </a:rPr>
              <a:t>к брату в посёлок Северский, в составе города </a:t>
            </a:r>
            <a:r>
              <a:rPr lang="ru-RU" sz="1600" i="1" dirty="0" smtClean="0">
                <a:latin typeface="Helvetica Neue"/>
              </a:rPr>
              <a:t>Полевской.</a:t>
            </a:r>
            <a:r>
              <a:rPr lang="ru-RU" sz="1600" i="1" dirty="0" smtClean="0">
                <a:solidFill>
                  <a:srgbClr val="333333"/>
                </a:solidFill>
                <a:latin typeface="Helvetica Neue"/>
              </a:rPr>
              <a:t>.</a:t>
            </a:r>
            <a:r>
              <a:rPr lang="ru-RU" sz="1600" i="1" dirty="0">
                <a:solidFill>
                  <a:srgbClr val="333333"/>
                </a:solidFill>
                <a:latin typeface="Helvetica Neue"/>
              </a:rPr>
              <a:t> </a:t>
            </a:r>
            <a:endParaRPr lang="ru-RU" sz="1700" i="1" dirty="0"/>
          </a:p>
        </p:txBody>
      </p:sp>
    </p:spTree>
    <p:extLst>
      <p:ext uri="{BB962C8B-B14F-4D97-AF65-F5344CB8AC3E}">
        <p14:creationId xmlns:p14="http://schemas.microsoft.com/office/powerpoint/2010/main" val="1645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9144793" cy="7090263"/>
          </a:xfrm>
          <a:prstGeom prst="rect">
            <a:avLst/>
          </a:prstGeom>
        </p:spPr>
      </p:pic>
      <p:sp>
        <p:nvSpPr>
          <p:cNvPr id="2" name="Заголовок 1"/>
          <p:cNvSpPr>
            <a:spLocks noGrp="1"/>
          </p:cNvSpPr>
          <p:nvPr>
            <p:ph type="title"/>
          </p:nvPr>
        </p:nvSpPr>
        <p:spPr>
          <a:xfrm>
            <a:off x="457200" y="274638"/>
            <a:ext cx="8001000" cy="1143000"/>
          </a:xfrm>
        </p:spPr>
        <p:txBody>
          <a:bodyPr>
            <a:noAutofit/>
          </a:bodyPr>
          <a:lstStyle/>
          <a:p>
            <a:pPr algn="ctr"/>
            <a:r>
              <a:rPr lang="ru-RU" sz="4000" b="1" dirty="0" err="1" smtClean="0"/>
              <a:t>Чухарев</a:t>
            </a:r>
            <a:r>
              <a:rPr lang="ru-RU" sz="4000" b="1" dirty="0" smtClean="0"/>
              <a:t> Вячеслав Федорович</a:t>
            </a:r>
            <a:br>
              <a:rPr lang="ru-RU" sz="4000" b="1" dirty="0" smtClean="0"/>
            </a:br>
            <a:r>
              <a:rPr lang="ru-RU" sz="4000" b="1" dirty="0" smtClean="0">
                <a:solidFill>
                  <a:srgbClr val="FF0000"/>
                </a:solidFill>
              </a:rPr>
              <a:t>Герой Советского Союза</a:t>
            </a:r>
            <a:endParaRPr lang="ru-RU" sz="4000" b="1" dirty="0">
              <a:solidFill>
                <a:srgbClr val="FF0000"/>
              </a:solidFill>
            </a:endParaRPr>
          </a:p>
        </p:txBody>
      </p:sp>
      <p:sp>
        <p:nvSpPr>
          <p:cNvPr id="6" name="Прямоугольник 5"/>
          <p:cNvSpPr/>
          <p:nvPr/>
        </p:nvSpPr>
        <p:spPr>
          <a:xfrm>
            <a:off x="3733800" y="2209800"/>
            <a:ext cx="5181600" cy="3447098"/>
          </a:xfrm>
          <a:prstGeom prst="rect">
            <a:avLst/>
          </a:prstGeom>
        </p:spPr>
        <p:txBody>
          <a:bodyPr wrap="square">
            <a:spAutoFit/>
          </a:bodyPr>
          <a:lstStyle/>
          <a:p>
            <a:pPr algn="just"/>
            <a:r>
              <a:rPr lang="ru-RU" sz="2000" b="1" dirty="0" smtClean="0"/>
              <a:t>Указом Президиума Верховного Совета СССР от 24 марта 1945 года за образцовое выполнение боевых заданий командования на фронте борьбы с немецко-</a:t>
            </a:r>
            <a:r>
              <a:rPr lang="ru-RU" sz="2000" b="1" dirty="0" err="1" smtClean="0"/>
              <a:t>фашисткими</a:t>
            </a:r>
            <a:r>
              <a:rPr lang="ru-RU" sz="2000" b="1" dirty="0" smtClean="0"/>
              <a:t> захватчиками и проявленными при этом мужество и героизм, младшему сержанту </a:t>
            </a:r>
            <a:r>
              <a:rPr lang="ru-RU" sz="2000" b="1" dirty="0" err="1" smtClean="0"/>
              <a:t>Чухареву</a:t>
            </a:r>
            <a:r>
              <a:rPr lang="ru-RU" sz="2000" b="1" dirty="0" smtClean="0"/>
              <a:t> Вячеславу Федоровичу присвоено звание Героя Советского Союза.</a:t>
            </a:r>
          </a:p>
          <a:p>
            <a:pPr algn="just"/>
            <a:endParaRPr lang="ru-RU" dirty="0"/>
          </a:p>
        </p:txBody>
      </p:sp>
      <p:pic>
        <p:nvPicPr>
          <p:cNvPr id="7" name="Объект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2842" y="1692276"/>
            <a:ext cx="2561565" cy="4008849"/>
          </a:xfrm>
        </p:spPr>
      </p:pic>
    </p:spTree>
    <p:extLst>
      <p:ext uri="{BB962C8B-B14F-4D97-AF65-F5344CB8AC3E}">
        <p14:creationId xmlns:p14="http://schemas.microsoft.com/office/powerpoint/2010/main" val="978175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21771"/>
            <a:ext cx="9220200" cy="7090263"/>
          </a:xfrm>
          <a:prstGeom prst="rect">
            <a:avLst/>
          </a:prstGeom>
        </p:spPr>
      </p:pic>
      <p:sp>
        <p:nvSpPr>
          <p:cNvPr id="2" name="Заголовок 1"/>
          <p:cNvSpPr>
            <a:spLocks noGrp="1"/>
          </p:cNvSpPr>
          <p:nvPr>
            <p:ph type="title"/>
          </p:nvPr>
        </p:nvSpPr>
        <p:spPr>
          <a:xfrm>
            <a:off x="304800" y="152400"/>
            <a:ext cx="8686800" cy="6172200"/>
          </a:xfrm>
        </p:spPr>
        <p:txBody>
          <a:bodyPr>
            <a:noAutofit/>
          </a:bodyPr>
          <a:lstStyle/>
          <a:p>
            <a:pPr lvl="0" algn="l" fontAlgn="auto">
              <a:lnSpc>
                <a:spcPct val="150000"/>
              </a:lnSpc>
              <a:spcBef>
                <a:spcPts val="0"/>
              </a:spcBef>
              <a:spcAft>
                <a:spcPts val="0"/>
              </a:spcAft>
            </a:pPr>
            <a:r>
              <a:rPr lang="ru-RU" sz="1700" kern="1200" dirty="0" smtClean="0">
                <a:solidFill>
                  <a:srgbClr val="000000"/>
                </a:solidFill>
                <a:ea typeface="+mn-ea"/>
              </a:rPr>
              <a:t>	</a:t>
            </a:r>
            <a:br>
              <a:rPr lang="ru-RU" sz="1700" kern="1200" dirty="0" smtClean="0">
                <a:solidFill>
                  <a:srgbClr val="000000"/>
                </a:solidFill>
                <a:ea typeface="+mn-ea"/>
              </a:rPr>
            </a:br>
            <a:r>
              <a:rPr lang="ru-RU" sz="1700" kern="1200" dirty="0" smtClean="0">
                <a:solidFill>
                  <a:srgbClr val="000000"/>
                </a:solidFill>
                <a:ea typeface="+mn-ea"/>
              </a:rPr>
              <a:t>	</a:t>
            </a:r>
            <a:r>
              <a:rPr lang="ru-RU" sz="1600" i="1" kern="1200" dirty="0" smtClean="0">
                <a:solidFill>
                  <a:srgbClr val="000000"/>
                </a:solidFill>
                <a:ea typeface="+mn-ea"/>
              </a:rPr>
              <a:t>Родился </a:t>
            </a:r>
            <a:r>
              <a:rPr lang="ru-RU" sz="1600" i="1" kern="1200" dirty="0">
                <a:solidFill>
                  <a:srgbClr val="000000"/>
                </a:solidFill>
                <a:ea typeface="+mn-ea"/>
              </a:rPr>
              <a:t>20 апреля 1926 года в деревне Конево ныне </a:t>
            </a:r>
            <a:r>
              <a:rPr lang="ru-RU" sz="1600" i="1" kern="1200" dirty="0" err="1">
                <a:solidFill>
                  <a:srgbClr val="000000"/>
                </a:solidFill>
                <a:ea typeface="+mn-ea"/>
              </a:rPr>
              <a:t>Артинского</a:t>
            </a:r>
            <a:r>
              <a:rPr lang="ru-RU" sz="1600" i="1" kern="1200" dirty="0">
                <a:solidFill>
                  <a:srgbClr val="000000"/>
                </a:solidFill>
                <a:ea typeface="+mn-ea"/>
              </a:rPr>
              <a:t> района Свердловской области в крестьянской семье. </a:t>
            </a:r>
            <a:r>
              <a:rPr lang="ru-RU" sz="1600" i="1" kern="1200" dirty="0" smtClean="0">
                <a:solidFill>
                  <a:srgbClr val="000000"/>
                </a:solidFill>
                <a:ea typeface="+mn-ea"/>
              </a:rPr>
              <a:t/>
            </a:r>
            <a:br>
              <a:rPr lang="ru-RU" sz="1600" i="1" kern="1200" dirty="0" smtClean="0">
                <a:solidFill>
                  <a:srgbClr val="000000"/>
                </a:solidFill>
                <a:ea typeface="+mn-ea"/>
              </a:rPr>
            </a:br>
            <a:r>
              <a:rPr lang="ru-RU" sz="1600" i="1" kern="1200" dirty="0" smtClean="0">
                <a:solidFill>
                  <a:srgbClr val="000000"/>
                </a:solidFill>
                <a:ea typeface="+mn-ea"/>
              </a:rPr>
              <a:t>	Старший </a:t>
            </a:r>
            <a:r>
              <a:rPr lang="ru-RU" sz="1600" i="1" kern="1200" dirty="0">
                <a:solidFill>
                  <a:srgbClr val="000000"/>
                </a:solidFill>
                <a:ea typeface="+mn-ea"/>
              </a:rPr>
              <a:t>радист-пулемётчик танка «Т-34» 3-го танкового батальона 117-й </a:t>
            </a:r>
            <a:r>
              <a:rPr lang="ru-RU" sz="1600" i="1" kern="1200" dirty="0" err="1">
                <a:solidFill>
                  <a:srgbClr val="000000"/>
                </a:solidFill>
                <a:ea typeface="+mn-ea"/>
              </a:rPr>
              <a:t>Унечской</a:t>
            </a:r>
            <a:r>
              <a:rPr lang="ru-RU" sz="1600" i="1" kern="1200" dirty="0">
                <a:solidFill>
                  <a:srgbClr val="000000"/>
                </a:solidFill>
                <a:ea typeface="+mn-ea"/>
              </a:rPr>
              <a:t> танковой бригады комсомолец младший сержант Вячеслав </a:t>
            </a:r>
            <a:r>
              <a:rPr lang="ru-RU" sz="1600" i="1" kern="1200" dirty="0" err="1">
                <a:solidFill>
                  <a:srgbClr val="000000"/>
                </a:solidFill>
                <a:ea typeface="+mn-ea"/>
              </a:rPr>
              <a:t>Чухарев</a:t>
            </a:r>
            <a:r>
              <a:rPr lang="ru-RU" sz="1600" i="1" kern="1200" dirty="0">
                <a:solidFill>
                  <a:srgbClr val="000000"/>
                </a:solidFill>
                <a:ea typeface="+mn-ea"/>
              </a:rPr>
              <a:t> отличился в бою у города Добеле</a:t>
            </a:r>
            <a:r>
              <a:rPr lang="ru-RU" sz="1600" i="1" kern="1200" dirty="0" smtClean="0">
                <a:solidFill>
                  <a:srgbClr val="000000"/>
                </a:solidFill>
                <a:ea typeface="+mn-ea"/>
              </a:rPr>
              <a:t>. </a:t>
            </a:r>
            <a:br>
              <a:rPr lang="ru-RU" sz="1600" i="1" kern="1200" dirty="0" smtClean="0">
                <a:solidFill>
                  <a:srgbClr val="000000"/>
                </a:solidFill>
                <a:ea typeface="+mn-ea"/>
              </a:rPr>
            </a:br>
            <a:r>
              <a:rPr lang="ru-RU" sz="1600" i="1" kern="1200" dirty="0">
                <a:solidFill>
                  <a:srgbClr val="000000"/>
                </a:solidFill>
                <a:ea typeface="+mn-ea"/>
              </a:rPr>
              <a:t>	</a:t>
            </a:r>
            <a:r>
              <a:rPr lang="ru-RU" sz="1600" i="1" kern="1200" dirty="0" smtClean="0">
                <a:solidFill>
                  <a:srgbClr val="000000"/>
                </a:solidFill>
                <a:ea typeface="+mn-ea"/>
              </a:rPr>
              <a:t>19 </a:t>
            </a:r>
            <a:r>
              <a:rPr lang="ru-RU" sz="1600" i="1" kern="1200" dirty="0">
                <a:solidFill>
                  <a:srgbClr val="000000"/>
                </a:solidFill>
                <a:ea typeface="+mn-ea"/>
              </a:rPr>
              <a:t>сентября 1944 года экипаж «тридцатьчетвёрки», в состав которой входил младший сержант </a:t>
            </a:r>
            <a:r>
              <a:rPr lang="ru-RU" sz="1600" i="1" kern="1200" dirty="0" err="1">
                <a:solidFill>
                  <a:srgbClr val="000000"/>
                </a:solidFill>
                <a:ea typeface="+mn-ea"/>
              </a:rPr>
              <a:t>Чухарев</a:t>
            </a:r>
            <a:r>
              <a:rPr lang="ru-RU" sz="1600" i="1" kern="1200" dirty="0">
                <a:solidFill>
                  <a:srgbClr val="000000"/>
                </a:solidFill>
                <a:ea typeface="+mn-ea"/>
              </a:rPr>
              <a:t>, получил приказ командования: «оседлать» возвышенность и удерживать её до подхода основных сил, контролируя шоссейную дорогу, ведущую к </a:t>
            </a:r>
            <a:r>
              <a:rPr lang="ru-RU" sz="1600" i="1" kern="1200" dirty="0" smtClean="0">
                <a:solidFill>
                  <a:srgbClr val="000000"/>
                </a:solidFill>
                <a:ea typeface="+mn-ea"/>
              </a:rPr>
              <a:t>городу.</a:t>
            </a:r>
            <a:br>
              <a:rPr lang="ru-RU" sz="1600" i="1" kern="1200" dirty="0" smtClean="0">
                <a:solidFill>
                  <a:srgbClr val="000000"/>
                </a:solidFill>
                <a:ea typeface="+mn-ea"/>
              </a:rPr>
            </a:br>
            <a:r>
              <a:rPr lang="ru-RU" sz="1600" i="1" kern="1200" dirty="0">
                <a:solidFill>
                  <a:srgbClr val="000000"/>
                </a:solidFill>
                <a:ea typeface="+mn-ea"/>
              </a:rPr>
              <a:t>	</a:t>
            </a:r>
            <a:r>
              <a:rPr lang="ru-RU" sz="1600" i="1" kern="1200" dirty="0" smtClean="0">
                <a:solidFill>
                  <a:srgbClr val="000000"/>
                </a:solidFill>
                <a:ea typeface="+mn-ea"/>
              </a:rPr>
              <a:t>Когда </a:t>
            </a:r>
            <a:r>
              <a:rPr lang="ru-RU" sz="1600" i="1" kern="1200" dirty="0">
                <a:solidFill>
                  <a:srgbClr val="000000"/>
                </a:solidFill>
                <a:ea typeface="+mn-ea"/>
              </a:rPr>
              <a:t>танкисты начали оборудовать укрытие для своей боевой машины, огнём противника были ранены командир танк, командир орудия и заряжающий, а противники перешли в контратаку. Вячеслав </a:t>
            </a:r>
            <a:r>
              <a:rPr lang="ru-RU" sz="1600" i="1" kern="1200" dirty="0" err="1">
                <a:solidFill>
                  <a:srgbClr val="000000"/>
                </a:solidFill>
                <a:ea typeface="+mn-ea"/>
              </a:rPr>
              <a:t>Чухарев</a:t>
            </a:r>
            <a:r>
              <a:rPr lang="ru-RU" sz="1600" i="1" kern="1200" dirty="0">
                <a:solidFill>
                  <a:srgbClr val="000000"/>
                </a:solidFill>
                <a:ea typeface="+mn-ea"/>
              </a:rPr>
              <a:t>, приняв командование танком на себя, приказал механику-водителю спасать раненых, а сам один в течение трёх часов вёл огневой бой, действуя и за заряжающего и за наводчика. На неисправной машине сумел удержать высоту до подхода по подкрепления. </a:t>
            </a:r>
            <a:r>
              <a:rPr lang="ru-RU" sz="1600" i="1" kern="1200" dirty="0" smtClean="0">
                <a:solidFill>
                  <a:srgbClr val="000000"/>
                </a:solidFill>
                <a:ea typeface="+mn-ea"/>
              </a:rPr>
              <a:t/>
            </a:r>
            <a:br>
              <a:rPr lang="ru-RU" sz="1600" i="1" kern="1200" dirty="0" smtClean="0">
                <a:solidFill>
                  <a:srgbClr val="000000"/>
                </a:solidFill>
                <a:ea typeface="+mn-ea"/>
              </a:rPr>
            </a:br>
            <a:r>
              <a:rPr lang="ru-RU" sz="1600" i="1" kern="1200" dirty="0" smtClean="0">
                <a:solidFill>
                  <a:srgbClr val="000000"/>
                </a:solidFill>
                <a:ea typeface="+mn-ea"/>
              </a:rPr>
              <a:t>	</a:t>
            </a:r>
            <a:r>
              <a:rPr lang="ru-RU" sz="1600" i="1" dirty="0" smtClean="0">
                <a:solidFill>
                  <a:schemeClr val="tx1"/>
                </a:solidFill>
              </a:rPr>
              <a:t>7 </a:t>
            </a:r>
            <a:r>
              <a:rPr lang="ru-RU" sz="1600" i="1" dirty="0">
                <a:solidFill>
                  <a:schemeClr val="tx1"/>
                </a:solidFill>
              </a:rPr>
              <a:t>июля 1959 года погиб. Вырвавшийся на волю бык бросился на проходившую по улице девушку. В. Ф. </a:t>
            </a:r>
            <a:r>
              <a:rPr lang="ru-RU" sz="1600" i="1" dirty="0" err="1">
                <a:solidFill>
                  <a:schemeClr val="tx1"/>
                </a:solidFill>
              </a:rPr>
              <a:t>Чухарев</a:t>
            </a:r>
            <a:r>
              <a:rPr lang="ru-RU" sz="1600" i="1" dirty="0">
                <a:solidFill>
                  <a:schemeClr val="tx1"/>
                </a:solidFill>
              </a:rPr>
              <a:t> её спас, а себя не успел</a:t>
            </a:r>
            <a:r>
              <a:rPr lang="ru-RU" sz="1600" i="1" dirty="0" smtClean="0">
                <a:solidFill>
                  <a:schemeClr val="tx1"/>
                </a:solidFill>
              </a:rPr>
              <a:t>.</a:t>
            </a:r>
            <a:br>
              <a:rPr lang="ru-RU" sz="1600" i="1" dirty="0" smtClean="0">
                <a:solidFill>
                  <a:schemeClr val="tx1"/>
                </a:solidFill>
              </a:rPr>
            </a:br>
            <a:r>
              <a:rPr lang="ru-RU" sz="1600" i="1" dirty="0" smtClean="0">
                <a:solidFill>
                  <a:schemeClr val="tx1"/>
                </a:solidFill>
              </a:rPr>
              <a:t>	</a:t>
            </a:r>
            <a:endParaRPr lang="ru-RU" sz="1600" b="1" i="1" dirty="0">
              <a:solidFill>
                <a:schemeClr val="tx1"/>
              </a:solidFill>
            </a:endParaRPr>
          </a:p>
        </p:txBody>
      </p:sp>
    </p:spTree>
    <p:extLst>
      <p:ext uri="{BB962C8B-B14F-4D97-AF65-F5344CB8AC3E}">
        <p14:creationId xmlns:p14="http://schemas.microsoft.com/office/powerpoint/2010/main" val="1786237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1771" y="0"/>
            <a:ext cx="9220200" cy="7090263"/>
          </a:xfrm>
          <a:prstGeom prst="rect">
            <a:avLst/>
          </a:prstGeom>
        </p:spPr>
      </p:pic>
      <p:sp>
        <p:nvSpPr>
          <p:cNvPr id="2" name="Заголовок 1"/>
          <p:cNvSpPr>
            <a:spLocks noGrp="1"/>
          </p:cNvSpPr>
          <p:nvPr>
            <p:ph type="title"/>
          </p:nvPr>
        </p:nvSpPr>
        <p:spPr>
          <a:xfrm>
            <a:off x="304800" y="685800"/>
            <a:ext cx="8686800" cy="5638800"/>
          </a:xfrm>
        </p:spPr>
        <p:txBody>
          <a:bodyPr>
            <a:noAutofit/>
          </a:bodyPr>
          <a:lstStyle/>
          <a:p>
            <a:pPr lvl="0" fontAlgn="auto">
              <a:spcBef>
                <a:spcPts val="0"/>
              </a:spcBef>
              <a:spcAft>
                <a:spcPts val="0"/>
              </a:spcAft>
            </a:pPr>
            <a:r>
              <a:rPr lang="ru-RU" sz="1800" kern="1200" dirty="0" smtClean="0">
                <a:solidFill>
                  <a:srgbClr val="000000"/>
                </a:solidFill>
                <a:ea typeface="+mn-ea"/>
              </a:rPr>
              <a:t>МБДОУ ПГО «Детский сад №54»</a:t>
            </a:r>
            <a:br>
              <a:rPr lang="ru-RU" sz="1800" kern="1200" dirty="0" smtClean="0">
                <a:solidFill>
                  <a:srgbClr val="000000"/>
                </a:solidFill>
                <a:ea typeface="+mn-ea"/>
              </a:rPr>
            </a:br>
            <a:r>
              <a:rPr lang="ru-RU" sz="4800" b="1" kern="1200" dirty="0" smtClean="0">
                <a:solidFill>
                  <a:srgbClr val="000000"/>
                </a:solidFill>
                <a:ea typeface="+mn-ea"/>
              </a:rPr>
              <a:t/>
            </a:r>
            <a:br>
              <a:rPr lang="ru-RU" sz="4800" b="1" kern="1200" dirty="0" smtClean="0">
                <a:solidFill>
                  <a:srgbClr val="000000"/>
                </a:solidFill>
                <a:ea typeface="+mn-ea"/>
              </a:rPr>
            </a:br>
            <a:r>
              <a:rPr lang="ru-RU" sz="2000" b="1" u="sng" kern="1200" dirty="0" smtClean="0">
                <a:solidFill>
                  <a:srgbClr val="000000"/>
                </a:solidFill>
                <a:ea typeface="+mn-ea"/>
              </a:rPr>
              <a:t>Расскажите детям: </a:t>
            </a:r>
            <a:r>
              <a:rPr lang="ru-RU" sz="4800" b="1" u="sng" kern="1200" dirty="0">
                <a:solidFill>
                  <a:srgbClr val="000000"/>
                </a:solidFill>
                <a:ea typeface="+mn-ea"/>
              </a:rPr>
              <a:t/>
            </a:r>
            <a:br>
              <a:rPr lang="ru-RU" sz="4800" b="1" u="sng" kern="1200" dirty="0">
                <a:solidFill>
                  <a:srgbClr val="000000"/>
                </a:solidFill>
                <a:ea typeface="+mn-ea"/>
              </a:rPr>
            </a:br>
            <a:r>
              <a:rPr lang="ru-RU" sz="4800" b="1" u="sng" kern="1200" dirty="0" smtClean="0">
                <a:solidFill>
                  <a:srgbClr val="000000"/>
                </a:solidFill>
                <a:ea typeface="+mn-ea"/>
              </a:rPr>
              <a:t/>
            </a:r>
            <a:br>
              <a:rPr lang="ru-RU" sz="4800" b="1" u="sng" kern="1200" dirty="0" smtClean="0">
                <a:solidFill>
                  <a:srgbClr val="000000"/>
                </a:solidFill>
                <a:ea typeface="+mn-ea"/>
              </a:rPr>
            </a:br>
            <a:r>
              <a:rPr lang="ru-RU" sz="4800" b="1" kern="1200" dirty="0" smtClean="0">
                <a:solidFill>
                  <a:srgbClr val="000000"/>
                </a:solidFill>
                <a:ea typeface="+mn-ea"/>
              </a:rPr>
              <a:t>ПОЛЕВЧАНЕ - </a:t>
            </a:r>
            <a:br>
              <a:rPr lang="ru-RU" sz="4800" b="1" kern="1200" dirty="0" smtClean="0">
                <a:solidFill>
                  <a:srgbClr val="000000"/>
                </a:solidFill>
                <a:ea typeface="+mn-ea"/>
              </a:rPr>
            </a:br>
            <a:r>
              <a:rPr lang="ru-RU" sz="1700" b="1" kern="1200" dirty="0">
                <a:solidFill>
                  <a:srgbClr val="000000"/>
                </a:solidFill>
                <a:ea typeface="+mn-ea"/>
              </a:rPr>
              <a:t/>
            </a:r>
            <a:br>
              <a:rPr lang="ru-RU" sz="1700" b="1" kern="1200" dirty="0">
                <a:solidFill>
                  <a:srgbClr val="000000"/>
                </a:solidFill>
                <a:ea typeface="+mn-ea"/>
              </a:rPr>
            </a:br>
            <a:r>
              <a:rPr lang="ru-RU" sz="5400" b="1" kern="1200" dirty="0" smtClean="0">
                <a:solidFill>
                  <a:srgbClr val="000000"/>
                </a:solidFill>
                <a:ea typeface="+mn-ea"/>
              </a:rPr>
              <a:t>Герои Советского Союза</a:t>
            </a:r>
            <a:r>
              <a:rPr lang="ru-RU" sz="5400" kern="1200" dirty="0" smtClean="0">
                <a:solidFill>
                  <a:srgbClr val="000000"/>
                </a:solidFill>
                <a:ea typeface="+mn-ea"/>
              </a:rPr>
              <a:t>	</a:t>
            </a:r>
            <a:br>
              <a:rPr lang="ru-RU" sz="5400" kern="1200" dirty="0" smtClean="0">
                <a:solidFill>
                  <a:srgbClr val="000000"/>
                </a:solidFill>
                <a:ea typeface="+mn-ea"/>
              </a:rPr>
            </a:br>
            <a:r>
              <a:rPr lang="ru-RU" sz="1600" kern="1200" dirty="0" smtClean="0">
                <a:solidFill>
                  <a:srgbClr val="000000"/>
                </a:solidFill>
                <a:latin typeface="+mn-lt"/>
                <a:ea typeface="+mn-ea"/>
              </a:rPr>
              <a:t/>
            </a:r>
            <a:br>
              <a:rPr lang="ru-RU" sz="1600" kern="1200" dirty="0" smtClean="0">
                <a:solidFill>
                  <a:srgbClr val="000000"/>
                </a:solidFill>
                <a:latin typeface="+mn-lt"/>
                <a:ea typeface="+mn-ea"/>
              </a:rPr>
            </a:br>
            <a:endParaRPr lang="ru-RU" sz="1600" b="1" dirty="0">
              <a:solidFill>
                <a:schemeClr val="tx1"/>
              </a:solidFill>
              <a:latin typeface="+mn-lt"/>
            </a:endParaRPr>
          </a:p>
        </p:txBody>
      </p:sp>
    </p:spTree>
    <p:extLst>
      <p:ext uri="{BB962C8B-B14F-4D97-AF65-F5344CB8AC3E}">
        <p14:creationId xmlns:p14="http://schemas.microsoft.com/office/powerpoint/2010/main" val="151449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ДС39\Рабочий стол\img1.jpg"/>
          <p:cNvPicPr>
            <a:picLocks noChangeAspect="1" noChangeArrowheads="1"/>
          </p:cNvPicPr>
          <p:nvPr/>
        </p:nvPicPr>
        <p:blipFill>
          <a:blip r:embed="rId2" cstate="print"/>
          <a:srcRect/>
          <a:stretch>
            <a:fillRect/>
          </a:stretch>
        </p:blipFill>
        <p:spPr bwMode="auto">
          <a:xfrm>
            <a:off x="0" y="0"/>
            <a:ext cx="9144000" cy="7086600"/>
          </a:xfrm>
          <a:prstGeom prst="rect">
            <a:avLst/>
          </a:prstGeom>
          <a:noFill/>
          <a:ln w="9525">
            <a:noFill/>
            <a:miter lim="800000"/>
            <a:headEnd/>
            <a:tailEnd/>
          </a:ln>
          <a:effectLst/>
        </p:spPr>
      </p:pic>
      <p:sp>
        <p:nvSpPr>
          <p:cNvPr id="2" name="Заголовок 1"/>
          <p:cNvSpPr>
            <a:spLocks noGrp="1"/>
          </p:cNvSpPr>
          <p:nvPr>
            <p:ph type="title"/>
          </p:nvPr>
        </p:nvSpPr>
        <p:spPr>
          <a:xfrm>
            <a:off x="304800" y="457200"/>
            <a:ext cx="8458200" cy="5867400"/>
          </a:xfrm>
        </p:spPr>
        <p:txBody>
          <a:bodyPr>
            <a:normAutofit fontScale="90000"/>
          </a:bodyPr>
          <a:lstStyle/>
          <a:p>
            <a:pPr algn="l">
              <a:lnSpc>
                <a:spcPct val="150000"/>
              </a:lnSpc>
            </a:pPr>
            <a:r>
              <a:rPr lang="ru-RU" sz="2200" i="1" dirty="0" smtClean="0"/>
              <a:t>	</a:t>
            </a:r>
            <a:br>
              <a:rPr lang="ru-RU" sz="2200" i="1" dirty="0" smtClean="0"/>
            </a:br>
            <a:r>
              <a:rPr lang="ru-RU" sz="2200" i="1" dirty="0" smtClean="0"/>
              <a:t/>
            </a:r>
            <a:br>
              <a:rPr lang="ru-RU" sz="2200" i="1" dirty="0" smtClean="0"/>
            </a:br>
            <a:r>
              <a:rPr lang="ru-RU" sz="2200" i="1" dirty="0" smtClean="0"/>
              <a:t>Сергей Петрович </a:t>
            </a:r>
            <a:r>
              <a:rPr lang="ru-RU" sz="2200" i="1" dirty="0" err="1" smtClean="0"/>
              <a:t>Даньщин</a:t>
            </a:r>
            <a:r>
              <a:rPr lang="ru-RU" sz="2200" i="1" dirty="0" smtClean="0"/>
              <a:t> родился </a:t>
            </a:r>
            <a:r>
              <a:rPr lang="ru-RU" sz="2200" i="1" dirty="0"/>
              <a:t>15 июля 1911 года в селе </a:t>
            </a:r>
            <a:r>
              <a:rPr lang="ru-RU" sz="2200" i="1" dirty="0" smtClean="0"/>
              <a:t>Полдневая, близ </a:t>
            </a:r>
            <a:r>
              <a:rPr lang="ru-RU" sz="2200" i="1" dirty="0"/>
              <a:t>города Полевского Свердловской области в семье железнодорожника. </a:t>
            </a:r>
            <a:r>
              <a:rPr lang="ru-RU" sz="2200" i="1" dirty="0" smtClean="0"/>
              <a:t>	Окончил </a:t>
            </a:r>
            <a:r>
              <a:rPr lang="ru-RU" sz="2200" i="1" dirty="0"/>
              <a:t>школу пилотов гражданского воздушного флота. В Советскую армию ушел добровольцем в июле 1941 года. </a:t>
            </a:r>
            <a:r>
              <a:rPr lang="ru-RU" sz="2200" i="1" dirty="0" smtClean="0"/>
              <a:t/>
            </a:r>
            <a:br>
              <a:rPr lang="ru-RU" sz="2200" i="1" dirty="0" smtClean="0"/>
            </a:br>
            <a:r>
              <a:rPr lang="ru-RU" sz="2200" i="1" dirty="0"/>
              <a:t>	</a:t>
            </a:r>
            <a:r>
              <a:rPr lang="ru-RU" sz="2200" i="1" dirty="0" smtClean="0"/>
              <a:t>Воевал </a:t>
            </a:r>
            <a:r>
              <a:rPr lang="ru-RU" sz="2200" i="1" dirty="0"/>
              <a:t>в авиации дальнего действия. Майор, командир эскадрильи 2-го гвардейского авиационного полка. Участвовал в разгроме сталинградской группировки немецко-</a:t>
            </a:r>
            <a:r>
              <a:rPr lang="ru-RU" sz="2200" i="1" dirty="0" err="1"/>
              <a:t>фашистких</a:t>
            </a:r>
            <a:r>
              <a:rPr lang="ru-RU" sz="2200" i="1" dirty="0"/>
              <a:t> войск, нанесении бомбовых ударов по военным объектам в Будапеште, Бухаресте, Берлине. </a:t>
            </a:r>
            <a:r>
              <a:rPr lang="ru-RU" sz="2200" i="1" dirty="0" smtClean="0"/>
              <a:t/>
            </a:r>
            <a:br>
              <a:rPr lang="ru-RU" sz="2200" i="1" dirty="0" smtClean="0"/>
            </a:br>
            <a:r>
              <a:rPr lang="ru-RU" sz="2200" i="1" dirty="0"/>
              <a:t>	</a:t>
            </a:r>
            <a:r>
              <a:rPr lang="ru-RU" sz="2200" i="1" dirty="0" smtClean="0"/>
              <a:t>Звание </a:t>
            </a:r>
            <a:r>
              <a:rPr lang="ru-RU" sz="2200" i="1" dirty="0"/>
              <a:t>Героя Советского Союза получил в 31 год 25 марта 1943 года. Награжден орденами Красного Знамени и Отечественной войны </a:t>
            </a:r>
            <a:r>
              <a:rPr lang="en-US" sz="2200" i="1" dirty="0"/>
              <a:t>I</a:t>
            </a:r>
            <a:r>
              <a:rPr lang="ru-RU" sz="2200" i="1" dirty="0"/>
              <a:t> степени. Погиб 11 сентября 1943 года. </a:t>
            </a:r>
            <a:r>
              <a:rPr lang="ru-RU" dirty="0"/>
              <a:t/>
            </a:r>
            <a:br>
              <a:rPr lang="ru-RU" dirty="0"/>
            </a:br>
            <a:endParaRPr lang="ru-RU" b="1" dirty="0">
              <a:solidFill>
                <a:srgbClr val="FF0000"/>
              </a:solidFill>
            </a:endParaRPr>
          </a:p>
        </p:txBody>
      </p:sp>
    </p:spTree>
    <p:extLst>
      <p:ext uri="{BB962C8B-B14F-4D97-AF65-F5344CB8AC3E}">
        <p14:creationId xmlns:p14="http://schemas.microsoft.com/office/powerpoint/2010/main" val="252224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397" y="-116132"/>
            <a:ext cx="9144793" cy="7090263"/>
          </a:xfrm>
          <a:prstGeom prst="rect">
            <a:avLst/>
          </a:prstGeom>
        </p:spPr>
      </p:pic>
      <p:sp>
        <p:nvSpPr>
          <p:cNvPr id="2" name="Заголовок 1"/>
          <p:cNvSpPr>
            <a:spLocks noGrp="1"/>
          </p:cNvSpPr>
          <p:nvPr>
            <p:ph type="title"/>
          </p:nvPr>
        </p:nvSpPr>
        <p:spPr>
          <a:xfrm>
            <a:off x="533400" y="274638"/>
            <a:ext cx="7239000" cy="1630362"/>
          </a:xfrm>
        </p:spPr>
        <p:txBody>
          <a:bodyPr>
            <a:noAutofit/>
          </a:bodyPr>
          <a:lstStyle/>
          <a:p>
            <a:pPr algn="ctr"/>
            <a:r>
              <a:rPr lang="ru-RU" sz="4000" b="1" dirty="0" err="1" smtClean="0"/>
              <a:t>Зеленкин</a:t>
            </a:r>
            <a:r>
              <a:rPr lang="ru-RU" sz="4000" b="1" dirty="0" smtClean="0"/>
              <a:t> Егор Федорович</a:t>
            </a:r>
            <a:r>
              <a:rPr lang="ru-RU" sz="4400" b="1" dirty="0" smtClean="0"/>
              <a:t/>
            </a:r>
            <a:br>
              <a:rPr lang="ru-RU" sz="4400" b="1" dirty="0" smtClean="0"/>
            </a:br>
            <a:r>
              <a:rPr lang="ru-RU" sz="4000" b="1" dirty="0" smtClean="0">
                <a:solidFill>
                  <a:srgbClr val="FF0000"/>
                </a:solidFill>
              </a:rPr>
              <a:t>Герой Советского Союза</a:t>
            </a:r>
            <a:endParaRPr lang="ru-RU" sz="4000" b="1" dirty="0">
              <a:solidFill>
                <a:srgbClr val="FF0000"/>
              </a:solidFill>
            </a:endParaRPr>
          </a:p>
        </p:txBody>
      </p:sp>
      <p:sp>
        <p:nvSpPr>
          <p:cNvPr id="5" name="Прямоугольник 4"/>
          <p:cNvSpPr/>
          <p:nvPr/>
        </p:nvSpPr>
        <p:spPr>
          <a:xfrm>
            <a:off x="4191000" y="2057399"/>
            <a:ext cx="4419600" cy="1384995"/>
          </a:xfrm>
          <a:prstGeom prst="rect">
            <a:avLst/>
          </a:prstGeom>
        </p:spPr>
        <p:txBody>
          <a:bodyPr wrap="square">
            <a:spAutoFit/>
          </a:bodyPr>
          <a:lstStyle/>
          <a:p>
            <a:pPr algn="ctr"/>
            <a:endParaRPr lang="ru-RU" sz="2800" dirty="0" smtClean="0"/>
          </a:p>
          <a:p>
            <a:pPr algn="ctr"/>
            <a:r>
              <a:rPr lang="ru-RU" sz="2800" dirty="0" smtClean="0"/>
              <a:t> </a:t>
            </a:r>
          </a:p>
          <a:p>
            <a:pPr algn="ctr"/>
            <a:r>
              <a:rPr lang="ru-RU" sz="2800" dirty="0" smtClean="0"/>
              <a:t> </a:t>
            </a:r>
            <a:endParaRPr lang="ru-RU" sz="2800" dirty="0"/>
          </a:p>
        </p:txBody>
      </p:sp>
      <p:sp>
        <p:nvSpPr>
          <p:cNvPr id="6" name="Прямоугольник 5"/>
          <p:cNvSpPr/>
          <p:nvPr/>
        </p:nvSpPr>
        <p:spPr>
          <a:xfrm>
            <a:off x="4191000" y="2667000"/>
            <a:ext cx="4800600" cy="3139321"/>
          </a:xfrm>
          <a:prstGeom prst="rect">
            <a:avLst/>
          </a:prstGeom>
        </p:spPr>
        <p:txBody>
          <a:bodyPr wrap="square">
            <a:spAutoFit/>
          </a:bodyPr>
          <a:lstStyle/>
          <a:p>
            <a:pPr algn="just"/>
            <a:r>
              <a:rPr lang="ru-RU" sz="2000" b="1" dirty="0" smtClean="0"/>
              <a:t>Указом Президиума Верховного Совета СССР от 17 ноября 1943 года «за геройский подвиг, проявленный при форсировании реки Днепр и прочное закрепление плацдарма на западном берегу», сержанту </a:t>
            </a:r>
            <a:r>
              <a:rPr lang="ru-RU" sz="2000" b="1" dirty="0" err="1" smtClean="0"/>
              <a:t>Зеленкину</a:t>
            </a:r>
            <a:r>
              <a:rPr lang="ru-RU" sz="2000" b="1" dirty="0" smtClean="0"/>
              <a:t> Егору Фёдоровичу присвоено звание Героя Советского Союза</a:t>
            </a:r>
            <a:endParaRPr lang="ru-RU" b="1" dirty="0" smtClean="0"/>
          </a:p>
          <a:p>
            <a:endParaRPr lang="ru-RU" dirty="0"/>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317" y="1669913"/>
            <a:ext cx="2910184" cy="4160292"/>
          </a:xfrm>
          <a:prstGeom prst="rect">
            <a:avLst/>
          </a:prstGeom>
        </p:spPr>
      </p:pic>
      <p:sp>
        <p:nvSpPr>
          <p:cNvPr id="11" name="Объект 10"/>
          <p:cNvSpPr>
            <a:spLocks noGrp="1"/>
          </p:cNvSpPr>
          <p:nvPr>
            <p:ph idx="1"/>
          </p:nvPr>
        </p:nvSpPr>
        <p:spPr/>
        <p:txBody>
          <a:bodyPr/>
          <a:lstStyle/>
          <a:p>
            <a:pPr marL="0" indent="0">
              <a:buNone/>
            </a:pPr>
            <a:endParaRPr lang="ru-RU" dirty="0"/>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ДС39\Рабочий стол\img1.jpg"/>
          <p:cNvPicPr>
            <a:picLocks noChangeAspect="1" noChangeArrowheads="1"/>
          </p:cNvPicPr>
          <p:nvPr/>
        </p:nvPicPr>
        <p:blipFill>
          <a:blip r:embed="rId2" cstate="print"/>
          <a:srcRect/>
          <a:stretch>
            <a:fillRect/>
          </a:stretch>
        </p:blipFill>
        <p:spPr bwMode="auto">
          <a:xfrm>
            <a:off x="0" y="0"/>
            <a:ext cx="9144000" cy="7086600"/>
          </a:xfrm>
          <a:prstGeom prst="rect">
            <a:avLst/>
          </a:prstGeom>
          <a:noFill/>
          <a:ln w="9525">
            <a:noFill/>
            <a:miter lim="800000"/>
            <a:headEnd/>
            <a:tailEnd/>
          </a:ln>
          <a:effectLst/>
        </p:spPr>
      </p:pic>
      <p:sp>
        <p:nvSpPr>
          <p:cNvPr id="2" name="Заголовок 1"/>
          <p:cNvSpPr>
            <a:spLocks noGrp="1"/>
          </p:cNvSpPr>
          <p:nvPr>
            <p:ph type="title"/>
          </p:nvPr>
        </p:nvSpPr>
        <p:spPr>
          <a:xfrm>
            <a:off x="304800" y="457200"/>
            <a:ext cx="8458200" cy="5867400"/>
          </a:xfrm>
        </p:spPr>
        <p:txBody>
          <a:bodyPr>
            <a:normAutofit/>
          </a:bodyPr>
          <a:lstStyle/>
          <a:p>
            <a:pPr algn="l">
              <a:lnSpc>
                <a:spcPct val="150000"/>
              </a:lnSpc>
            </a:pPr>
            <a:r>
              <a:rPr lang="ru-RU" sz="2200" i="1" dirty="0" smtClean="0"/>
              <a:t>	</a:t>
            </a:r>
            <a:br>
              <a:rPr lang="ru-RU" sz="2200" i="1" dirty="0" smtClean="0"/>
            </a:br>
            <a:r>
              <a:rPr lang="ru-RU" sz="2200" i="1" dirty="0" smtClean="0"/>
              <a:t/>
            </a:r>
            <a:br>
              <a:rPr lang="ru-RU" sz="2200" i="1" dirty="0" smtClean="0"/>
            </a:br>
            <a:endParaRPr lang="ru-RU" b="1" dirty="0">
              <a:solidFill>
                <a:srgbClr val="FF0000"/>
              </a:solidFill>
            </a:endParaRPr>
          </a:p>
        </p:txBody>
      </p:sp>
      <p:sp>
        <p:nvSpPr>
          <p:cNvPr id="3" name="Прямоугольник 2"/>
          <p:cNvSpPr/>
          <p:nvPr/>
        </p:nvSpPr>
        <p:spPr>
          <a:xfrm>
            <a:off x="533400" y="228600"/>
            <a:ext cx="8077200" cy="6093976"/>
          </a:xfrm>
          <a:prstGeom prst="rect">
            <a:avLst/>
          </a:prstGeom>
        </p:spPr>
        <p:txBody>
          <a:bodyPr wrap="square">
            <a:spAutoFit/>
          </a:bodyPr>
          <a:lstStyle/>
          <a:p>
            <a:pPr>
              <a:lnSpc>
                <a:spcPct val="150000"/>
              </a:lnSpc>
            </a:pPr>
            <a:r>
              <a:rPr lang="ru-RU" b="1" dirty="0" smtClean="0"/>
              <a:t>	</a:t>
            </a:r>
            <a:r>
              <a:rPr lang="ru-RU" sz="2000" i="1" dirty="0" smtClean="0"/>
              <a:t>Егор </a:t>
            </a:r>
            <a:r>
              <a:rPr lang="ru-RU" sz="2000" i="1" dirty="0"/>
              <a:t>Федорович </a:t>
            </a:r>
            <a:r>
              <a:rPr lang="ru-RU" sz="2000" i="1" dirty="0" err="1"/>
              <a:t>Зеленкин</a:t>
            </a:r>
            <a:r>
              <a:rPr lang="ru-RU" sz="2000" i="1" dirty="0"/>
              <a:t> родился в 1914 году в селе Багаряк </a:t>
            </a:r>
            <a:r>
              <a:rPr lang="ru-RU" sz="2000" i="1" dirty="0" err="1"/>
              <a:t>Каслинского</a:t>
            </a:r>
            <a:r>
              <a:rPr lang="ru-RU" sz="2000" i="1" dirty="0"/>
              <a:t> района Челябинской области в семье крестьянина-батрака. Русский. Окончил ФЗУ, был штукатуром-маляром. </a:t>
            </a:r>
            <a:endParaRPr lang="ru-RU" sz="2000" i="1" dirty="0" smtClean="0"/>
          </a:p>
          <a:p>
            <a:pPr>
              <a:lnSpc>
                <a:spcPct val="150000"/>
              </a:lnSpc>
            </a:pPr>
            <a:r>
              <a:rPr lang="ru-RU" sz="2000" i="1" dirty="0"/>
              <a:t>	</a:t>
            </a:r>
            <a:r>
              <a:rPr lang="ru-RU" sz="2000" i="1" dirty="0" smtClean="0"/>
              <a:t>После </a:t>
            </a:r>
            <a:r>
              <a:rPr lang="ru-RU" sz="2000" i="1" dirty="0"/>
              <a:t>службы в армии работал в органах внутренних дел. В марте 1942 года снова призван в Советскую Армию. В боях с фашистскими захватчиками участвовал на Воронежском фронте. Сержант, командир расчета 82-миллиметрового миномета мотострелкового батальона 69-й мотострелковой бригады 9-го механизированного корпуса 3-й гвардейской танковой армии. Член КПСС с 1943 года. Был тяжело ранен.</a:t>
            </a:r>
          </a:p>
          <a:p>
            <a:pPr>
              <a:lnSpc>
                <a:spcPct val="150000"/>
              </a:lnSpc>
            </a:pPr>
            <a:r>
              <a:rPr lang="ru-RU" sz="2000" i="1" dirty="0" smtClean="0"/>
              <a:t>	Звание </a:t>
            </a:r>
            <a:r>
              <a:rPr lang="ru-RU" sz="2000" i="1" dirty="0"/>
              <a:t>Героя Советского Союза присвоено 17 ноября 1943 года. Награжден орденом Красной </a:t>
            </a:r>
            <a:r>
              <a:rPr lang="ru-RU" sz="2000" i="1" dirty="0" smtClean="0"/>
              <a:t>Звезды.</a:t>
            </a:r>
            <a:endParaRPr lang="ru-RU" sz="2000" i="1" dirty="0"/>
          </a:p>
        </p:txBody>
      </p:sp>
    </p:spTree>
    <p:extLst>
      <p:ext uri="{BB962C8B-B14F-4D97-AF65-F5344CB8AC3E}">
        <p14:creationId xmlns:p14="http://schemas.microsoft.com/office/powerpoint/2010/main" val="393693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97" y="-116132"/>
            <a:ext cx="9144793" cy="7090263"/>
          </a:xfrm>
          <a:prstGeom prst="rect">
            <a:avLst/>
          </a:prstGeom>
        </p:spPr>
      </p:pic>
      <p:sp>
        <p:nvSpPr>
          <p:cNvPr id="2" name="Заголовок 1"/>
          <p:cNvSpPr>
            <a:spLocks noGrp="1"/>
          </p:cNvSpPr>
          <p:nvPr>
            <p:ph type="title"/>
          </p:nvPr>
        </p:nvSpPr>
        <p:spPr>
          <a:xfrm>
            <a:off x="228600" y="264869"/>
            <a:ext cx="7315200" cy="1325403"/>
          </a:xfrm>
        </p:spPr>
        <p:txBody>
          <a:bodyPr>
            <a:noAutofit/>
          </a:bodyPr>
          <a:lstStyle/>
          <a:p>
            <a:pPr algn="ctr"/>
            <a:r>
              <a:rPr lang="ru-RU" sz="4000" b="1" dirty="0" smtClean="0"/>
              <a:t>Медведев Виктор Иванович</a:t>
            </a:r>
            <a:br>
              <a:rPr lang="ru-RU" sz="4000" b="1" dirty="0" smtClean="0"/>
            </a:br>
            <a:r>
              <a:rPr lang="ru-RU" sz="4000" b="1" dirty="0" smtClean="0">
                <a:solidFill>
                  <a:srgbClr val="FF0000"/>
                </a:solidFill>
              </a:rPr>
              <a:t>Герой Советского Союза</a:t>
            </a:r>
            <a:endParaRPr lang="ru-RU" sz="4000" b="1" dirty="0">
              <a:solidFill>
                <a:srgbClr val="FF0000"/>
              </a:solidFill>
            </a:endParaRPr>
          </a:p>
        </p:txBody>
      </p:sp>
      <p:pic>
        <p:nvPicPr>
          <p:cNvPr id="4098" name="Picture 2" descr="C:\Documents and Settings\Пользователь\Рабочий стол\ГЕРОИ\medvedev_vkt_iv.jpg"/>
          <p:cNvPicPr>
            <a:picLocks noGrp="1" noChangeAspect="1" noChangeArrowheads="1"/>
          </p:cNvPicPr>
          <p:nvPr>
            <p:ph idx="1"/>
          </p:nvPr>
        </p:nvPicPr>
        <p:blipFill>
          <a:blip r:embed="rId3" cstate="print"/>
          <a:srcRect/>
          <a:stretch>
            <a:fillRect/>
          </a:stretch>
        </p:blipFill>
        <p:spPr bwMode="auto">
          <a:xfrm>
            <a:off x="762000" y="1905000"/>
            <a:ext cx="2680939" cy="3810000"/>
          </a:xfrm>
          <a:prstGeom prst="rect">
            <a:avLst/>
          </a:prstGeom>
          <a:noFill/>
        </p:spPr>
      </p:pic>
      <p:sp>
        <p:nvSpPr>
          <p:cNvPr id="6" name="Прямоугольник 5"/>
          <p:cNvSpPr/>
          <p:nvPr/>
        </p:nvSpPr>
        <p:spPr>
          <a:xfrm>
            <a:off x="3810000" y="2209800"/>
            <a:ext cx="5105400" cy="3139321"/>
          </a:xfrm>
          <a:prstGeom prst="rect">
            <a:avLst/>
          </a:prstGeom>
        </p:spPr>
        <p:txBody>
          <a:bodyPr wrap="square">
            <a:spAutoFit/>
          </a:bodyPr>
          <a:lstStyle/>
          <a:p>
            <a:pPr algn="just"/>
            <a:r>
              <a:rPr lang="ru-RU" sz="2000" b="1" dirty="0" smtClean="0"/>
              <a:t>Указом Президиума Верховного Совета СССР от 22 февраля 1944 года за образцовое выполнение заданий командования и проявленные мужество и героизм в боях с немецко-фашистскими захватчиками гвардии сержанту Медведеву Виктору Ивановичу присвоено звание Героя Советского Союза. </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ДС39\Рабочий стол\img1.jpg"/>
          <p:cNvPicPr>
            <a:picLocks noChangeAspect="1" noChangeArrowheads="1"/>
          </p:cNvPicPr>
          <p:nvPr/>
        </p:nvPicPr>
        <p:blipFill>
          <a:blip r:embed="rId2" cstate="print"/>
          <a:srcRect/>
          <a:stretch>
            <a:fillRect/>
          </a:stretch>
        </p:blipFill>
        <p:spPr bwMode="auto">
          <a:xfrm>
            <a:off x="0" y="0"/>
            <a:ext cx="9144000" cy="7086600"/>
          </a:xfrm>
          <a:prstGeom prst="rect">
            <a:avLst/>
          </a:prstGeom>
          <a:noFill/>
          <a:ln w="9525">
            <a:noFill/>
            <a:miter lim="800000"/>
            <a:headEnd/>
            <a:tailEnd/>
          </a:ln>
          <a:effectLst/>
        </p:spPr>
      </p:pic>
      <p:sp>
        <p:nvSpPr>
          <p:cNvPr id="2" name="Заголовок 1"/>
          <p:cNvSpPr>
            <a:spLocks noGrp="1"/>
          </p:cNvSpPr>
          <p:nvPr>
            <p:ph type="title"/>
          </p:nvPr>
        </p:nvSpPr>
        <p:spPr>
          <a:xfrm>
            <a:off x="304800" y="228600"/>
            <a:ext cx="8458200" cy="6705600"/>
          </a:xfrm>
        </p:spPr>
        <p:txBody>
          <a:bodyPr>
            <a:normAutofit fontScale="90000"/>
          </a:bodyPr>
          <a:lstStyle/>
          <a:p>
            <a:pPr algn="l"/>
            <a:r>
              <a:rPr lang="ru-RU" sz="2400" b="1" i="1" dirty="0" smtClean="0"/>
              <a:t>	</a:t>
            </a:r>
            <a:r>
              <a:rPr lang="ru-RU" sz="2000" i="1" dirty="0" smtClean="0"/>
              <a:t>Виктор </a:t>
            </a:r>
            <a:r>
              <a:rPr lang="ru-RU" sz="2000" i="1" dirty="0"/>
              <a:t>Иванович Медведев родился 12 апреля 1922 года в Троицке Челябинской области, проживал в селе Полдневая и в Полевском</a:t>
            </a:r>
            <a:r>
              <a:rPr lang="ru-RU" sz="2000" i="1" dirty="0" smtClean="0"/>
              <a:t>.</a:t>
            </a:r>
            <a:br>
              <a:rPr lang="ru-RU" sz="2000" i="1" dirty="0" smtClean="0"/>
            </a:br>
            <a:r>
              <a:rPr lang="ru-RU" sz="2000" i="1" dirty="0" smtClean="0"/>
              <a:t>	Блестяще </a:t>
            </a:r>
            <a:r>
              <a:rPr lang="ru-RU" sz="2000" i="1" dirty="0"/>
              <a:t>стрелять он научился еще у отца. Вите тогда еще не было восьми лет. Знаменитый снайпер вошел в военную литературу. Призван в армию в 1940 году и направлен на службу на Тихоокеанский флот. Виктор так бы и не узнал, что он рожден снайпером, но случай помог. Он воевал в подразделении истребителей танков. </a:t>
            </a:r>
            <a:r>
              <a:rPr lang="ru-RU" sz="2000" i="1" dirty="0" smtClean="0"/>
              <a:t/>
            </a:r>
            <a:br>
              <a:rPr lang="ru-RU" sz="2000" i="1" dirty="0" smtClean="0"/>
            </a:br>
            <a:r>
              <a:rPr lang="ru-RU" sz="2000" i="1" dirty="0"/>
              <a:t>	</a:t>
            </a:r>
            <a:r>
              <a:rPr lang="ru-RU" sz="2000" i="1" dirty="0" smtClean="0"/>
              <a:t>Однажды</a:t>
            </a:r>
            <a:r>
              <a:rPr lang="ru-RU" sz="2000" i="1" dirty="0"/>
              <a:t>, удобно  устроившись за бугорком, Виктор начал «охоту» за фашистами. Один за другим падали фашисты от метких выстрелов. Вечером комдив вызвал Виктора, но не наказал за нарушение дисциплины, а предложил пойти в снайперы. Виктор Иванович  не подвел командира дивизии. Всего за годы войны он уничтожил около четырехсот фашистов. </a:t>
            </a:r>
            <a:r>
              <a:rPr lang="ru-RU" sz="2000" dirty="0"/>
              <a:t/>
            </a:r>
            <a:br>
              <a:rPr lang="ru-RU" sz="2000" dirty="0"/>
            </a:br>
            <a:r>
              <a:rPr lang="ru-RU" sz="2000" dirty="0" smtClean="0"/>
              <a:t>	</a:t>
            </a:r>
            <a:r>
              <a:rPr lang="ru-RU" sz="2000" i="1" dirty="0" smtClean="0"/>
              <a:t>Тяжелое </a:t>
            </a:r>
            <a:r>
              <a:rPr lang="ru-RU" sz="2000" i="1" dirty="0"/>
              <a:t>ранение под Варшавой вывело Медведева из строя и помешало дойти ему до Берлина. Но он не сложил оружия. Виктор Иванович в качестве командира отделения разведчиков сражался с японскими империалистами. Звание Героя Советского Союза присвоено Указом ПВС СССР 22 февраля 1944 года. Член КПСС С 1943 года. Умер 26 августа 1968 года. </a:t>
            </a:r>
            <a:r>
              <a:rPr lang="ru-RU" sz="2000" i="1" dirty="0" smtClean="0"/>
              <a:t/>
            </a:r>
            <a:br>
              <a:rPr lang="ru-RU" sz="2000" i="1" dirty="0" smtClean="0"/>
            </a:br>
            <a:endParaRPr lang="ru-RU" sz="2000" b="1" dirty="0">
              <a:solidFill>
                <a:srgbClr val="FF0000"/>
              </a:solidFill>
            </a:endParaRPr>
          </a:p>
        </p:txBody>
      </p:sp>
    </p:spTree>
    <p:extLst>
      <p:ext uri="{BB962C8B-B14F-4D97-AF65-F5344CB8AC3E}">
        <p14:creationId xmlns:p14="http://schemas.microsoft.com/office/powerpoint/2010/main" val="57699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97" y="-116132"/>
            <a:ext cx="9144793" cy="7090263"/>
          </a:xfrm>
          <a:prstGeom prst="rect">
            <a:avLst/>
          </a:prstGeom>
        </p:spPr>
      </p:pic>
      <p:sp>
        <p:nvSpPr>
          <p:cNvPr id="2" name="Заголовок 1"/>
          <p:cNvSpPr>
            <a:spLocks noGrp="1"/>
          </p:cNvSpPr>
          <p:nvPr>
            <p:ph type="title"/>
          </p:nvPr>
        </p:nvSpPr>
        <p:spPr>
          <a:xfrm>
            <a:off x="152400" y="274638"/>
            <a:ext cx="8839200" cy="1415808"/>
          </a:xfrm>
        </p:spPr>
        <p:txBody>
          <a:bodyPr>
            <a:noAutofit/>
          </a:bodyPr>
          <a:lstStyle/>
          <a:p>
            <a:pPr algn="l"/>
            <a:r>
              <a:rPr lang="ru-RU" sz="4000" b="1" dirty="0" err="1" smtClean="0"/>
              <a:t>Кологойда</a:t>
            </a:r>
            <a:r>
              <a:rPr lang="ru-RU" sz="4000" b="1" dirty="0" smtClean="0"/>
              <a:t>  Николай Васильевич</a:t>
            </a:r>
            <a:br>
              <a:rPr lang="ru-RU" sz="4000" b="1" dirty="0" smtClean="0"/>
            </a:br>
            <a:r>
              <a:rPr lang="ru-RU" sz="4000" b="1" dirty="0" smtClean="0">
                <a:solidFill>
                  <a:srgbClr val="FF0000"/>
                </a:solidFill>
              </a:rPr>
              <a:t>Герой Советского Союза</a:t>
            </a:r>
            <a:endParaRPr lang="ru-RU" sz="4000" b="1" dirty="0">
              <a:solidFill>
                <a:srgbClr val="FF0000"/>
              </a:solidFill>
            </a:endParaRPr>
          </a:p>
        </p:txBody>
      </p:sp>
      <p:pic>
        <p:nvPicPr>
          <p:cNvPr id="4" name="Содержимое 3" descr="kologojdanikolvasil.jpg"/>
          <p:cNvPicPr>
            <a:picLocks noGrp="1" noChangeAspect="1"/>
          </p:cNvPicPr>
          <p:nvPr>
            <p:ph idx="1"/>
          </p:nvPr>
        </p:nvPicPr>
        <p:blipFill>
          <a:blip r:embed="rId3" cstate="print"/>
          <a:stretch>
            <a:fillRect/>
          </a:stretch>
        </p:blipFill>
        <p:spPr>
          <a:xfrm>
            <a:off x="486572" y="1690446"/>
            <a:ext cx="2971800" cy="4219957"/>
          </a:xfrm>
        </p:spPr>
      </p:pic>
      <p:sp>
        <p:nvSpPr>
          <p:cNvPr id="6" name="Прямоугольник 5"/>
          <p:cNvSpPr/>
          <p:nvPr/>
        </p:nvSpPr>
        <p:spPr>
          <a:xfrm>
            <a:off x="3657600" y="1828800"/>
            <a:ext cx="5334000" cy="3447098"/>
          </a:xfrm>
          <a:prstGeom prst="rect">
            <a:avLst/>
          </a:prstGeom>
        </p:spPr>
        <p:txBody>
          <a:bodyPr wrap="square">
            <a:spAutoFit/>
          </a:bodyPr>
          <a:lstStyle/>
          <a:p>
            <a:pPr algn="just"/>
            <a:r>
              <a:rPr lang="ru-RU" sz="2000" b="1" dirty="0" smtClean="0"/>
              <a:t>Указом Президиума Верховного Совета СССР от 22 февраля 1944 года за образцовое выполнение боевых заданий командования на фронте борьбы с немецко-фашистскими захватчиками и проявленные при этом мужество и героизм, капитану </a:t>
            </a:r>
            <a:r>
              <a:rPr lang="ru-RU" sz="2000" b="1" dirty="0" err="1" smtClean="0"/>
              <a:t>Кологойде</a:t>
            </a:r>
            <a:r>
              <a:rPr lang="ru-RU" sz="2000" b="1" dirty="0" smtClean="0"/>
              <a:t> Николаю Васильевичу присвоено звание Героя Советского Союза.</a:t>
            </a:r>
          </a:p>
          <a:p>
            <a:pPr algn="just"/>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ДС39\Рабочий стол\img1.jpg"/>
          <p:cNvPicPr>
            <a:picLocks noChangeAspect="1" noChangeArrowheads="1"/>
          </p:cNvPicPr>
          <p:nvPr/>
        </p:nvPicPr>
        <p:blipFill>
          <a:blip r:embed="rId2" cstate="print"/>
          <a:srcRect/>
          <a:stretch>
            <a:fillRect/>
          </a:stretch>
        </p:blipFill>
        <p:spPr bwMode="auto">
          <a:xfrm>
            <a:off x="0" y="0"/>
            <a:ext cx="9144000" cy="7086600"/>
          </a:xfrm>
          <a:prstGeom prst="rect">
            <a:avLst/>
          </a:prstGeom>
          <a:noFill/>
          <a:ln w="9525">
            <a:noFill/>
            <a:miter lim="800000"/>
            <a:headEnd/>
            <a:tailEnd/>
          </a:ln>
          <a:effectLst/>
        </p:spPr>
      </p:pic>
      <p:sp>
        <p:nvSpPr>
          <p:cNvPr id="2" name="Заголовок 1"/>
          <p:cNvSpPr>
            <a:spLocks noGrp="1"/>
          </p:cNvSpPr>
          <p:nvPr>
            <p:ph type="title"/>
          </p:nvPr>
        </p:nvSpPr>
        <p:spPr>
          <a:xfrm>
            <a:off x="304800" y="228600"/>
            <a:ext cx="8458200" cy="6705600"/>
          </a:xfrm>
        </p:spPr>
        <p:txBody>
          <a:bodyPr>
            <a:normAutofit/>
          </a:bodyPr>
          <a:lstStyle/>
          <a:p>
            <a:pPr algn="l">
              <a:lnSpc>
                <a:spcPct val="150000"/>
              </a:lnSpc>
            </a:pPr>
            <a:r>
              <a:rPr lang="ru-RU" sz="2200" i="1" dirty="0" smtClean="0"/>
              <a:t>	Герой </a:t>
            </a:r>
            <a:r>
              <a:rPr lang="ru-RU" sz="2200" i="1" dirty="0"/>
              <a:t>Советского Союза Николай Васильевич </a:t>
            </a:r>
            <a:r>
              <a:rPr lang="ru-RU" sz="2200" i="1" dirty="0" err="1"/>
              <a:t>Кологойда</a:t>
            </a:r>
            <a:r>
              <a:rPr lang="ru-RU" sz="2200" i="1" dirty="0"/>
              <a:t> родился 14 ноября 1922 года. Воевать начал с июня 1941 года. В боях с немецко-</a:t>
            </a:r>
            <a:r>
              <a:rPr lang="ru-RU" sz="2200" i="1" dirty="0" err="1"/>
              <a:t>фашисткими</a:t>
            </a:r>
            <a:r>
              <a:rPr lang="ru-RU" sz="2200" i="1" dirty="0"/>
              <a:t> захватчиками участвовал на Северно-Западном и Воронежском фронтах, в Польше, Германии, дошел до Праги. </a:t>
            </a:r>
            <a:r>
              <a:rPr lang="ru-RU" sz="2200" i="1" dirty="0" smtClean="0"/>
              <a:t/>
            </a:r>
            <a:br>
              <a:rPr lang="ru-RU" sz="2200" i="1" dirty="0" smtClean="0"/>
            </a:br>
            <a:r>
              <a:rPr lang="ru-RU" sz="2200" i="1" dirty="0"/>
              <a:t>	</a:t>
            </a:r>
            <a:r>
              <a:rPr lang="ru-RU" sz="2200" i="1" dirty="0" smtClean="0"/>
              <a:t>Был </a:t>
            </a:r>
            <a:r>
              <a:rPr lang="ru-RU" sz="2200" i="1" dirty="0"/>
              <a:t>командиром 1-о пулеметной роты 929-го стрелкового полка 254 стрелковой дивизии. Член КПСС. Звание Героя Советского Союза присвоено 22 февраля 1944 года. Награжден восемью медалями. Герой Советского Союза </a:t>
            </a:r>
            <a:r>
              <a:rPr lang="ru-RU" sz="2200" i="1" dirty="0" err="1"/>
              <a:t>Н.Кологойда</a:t>
            </a:r>
            <a:r>
              <a:rPr lang="ru-RU" sz="2200" i="1" dirty="0"/>
              <a:t> умер 18 сентября 1964 года. </a:t>
            </a:r>
            <a:r>
              <a:rPr lang="ru-RU" sz="2200" i="1" dirty="0" smtClean="0"/>
              <a:t/>
            </a:r>
            <a:br>
              <a:rPr lang="ru-RU" sz="2200" i="1" dirty="0" smtClean="0"/>
            </a:br>
            <a:r>
              <a:rPr lang="ru-RU" sz="2200" i="1" dirty="0"/>
              <a:t>	</a:t>
            </a:r>
            <a:r>
              <a:rPr lang="ru-RU" sz="2200" i="1" dirty="0" smtClean="0"/>
              <a:t>Похоронен </a:t>
            </a:r>
            <a:r>
              <a:rPr lang="ru-RU" sz="2200" i="1" dirty="0"/>
              <a:t>в городе Полевском. </a:t>
            </a:r>
            <a:r>
              <a:rPr lang="ru-RU" sz="2200" b="1" dirty="0"/>
              <a:t/>
            </a:r>
            <a:br>
              <a:rPr lang="ru-RU" sz="2200" b="1" dirty="0"/>
            </a:br>
            <a:endParaRPr lang="ru-RU" sz="2200" b="1" dirty="0">
              <a:solidFill>
                <a:srgbClr val="FF0000"/>
              </a:solidFill>
            </a:endParaRPr>
          </a:p>
        </p:txBody>
      </p:sp>
    </p:spTree>
    <p:extLst>
      <p:ext uri="{BB962C8B-B14F-4D97-AF65-F5344CB8AC3E}">
        <p14:creationId xmlns:p14="http://schemas.microsoft.com/office/powerpoint/2010/main" val="236755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97" y="-116132"/>
            <a:ext cx="9144793" cy="7090263"/>
          </a:xfrm>
          <a:prstGeom prst="rect">
            <a:avLst/>
          </a:prstGeom>
        </p:spPr>
      </p:pic>
      <p:sp>
        <p:nvSpPr>
          <p:cNvPr id="2" name="Заголовок 1"/>
          <p:cNvSpPr>
            <a:spLocks noGrp="1"/>
          </p:cNvSpPr>
          <p:nvPr>
            <p:ph type="title"/>
          </p:nvPr>
        </p:nvSpPr>
        <p:spPr>
          <a:xfrm>
            <a:off x="304800" y="457200"/>
            <a:ext cx="7848600" cy="1143000"/>
          </a:xfrm>
        </p:spPr>
        <p:txBody>
          <a:bodyPr>
            <a:noAutofit/>
          </a:bodyPr>
          <a:lstStyle/>
          <a:p>
            <a:pPr algn="ctr"/>
            <a:r>
              <a:rPr lang="ru-RU" sz="4000" b="1" dirty="0" smtClean="0"/>
              <a:t>Полежаев Николай Сергеевич</a:t>
            </a:r>
            <a:r>
              <a:rPr lang="ru-RU" sz="4000" b="1" dirty="0" smtClean="0">
                <a:cs typeface="Times New Roman" pitchFamily="18" charset="0"/>
              </a:rPr>
              <a:t/>
            </a:r>
            <a:br>
              <a:rPr lang="ru-RU" sz="4000" b="1" dirty="0" smtClean="0">
                <a:cs typeface="Times New Roman" pitchFamily="18" charset="0"/>
              </a:rPr>
            </a:br>
            <a:r>
              <a:rPr lang="ru-RU" sz="4000" b="1" dirty="0" smtClean="0">
                <a:solidFill>
                  <a:srgbClr val="FF0000"/>
                </a:solidFill>
                <a:cs typeface="Times New Roman" pitchFamily="18" charset="0"/>
              </a:rPr>
              <a:t>Герой Советского Союза</a:t>
            </a:r>
            <a:endParaRPr lang="ru-RU" sz="4000" b="1" dirty="0">
              <a:solidFill>
                <a:srgbClr val="FF0000"/>
              </a:solidFill>
              <a:cs typeface="Times New Roman" pitchFamily="18" charset="0"/>
            </a:endParaRPr>
          </a:p>
        </p:txBody>
      </p:sp>
      <p:pic>
        <p:nvPicPr>
          <p:cNvPr id="4" name="Содержимое 3" descr="poleschaev_nikolay.jpg"/>
          <p:cNvPicPr>
            <a:picLocks noGrp="1" noChangeAspect="1"/>
          </p:cNvPicPr>
          <p:nvPr>
            <p:ph idx="1"/>
          </p:nvPr>
        </p:nvPicPr>
        <p:blipFill>
          <a:blip r:embed="rId3" cstate="print"/>
          <a:stretch>
            <a:fillRect/>
          </a:stretch>
        </p:blipFill>
        <p:spPr>
          <a:xfrm>
            <a:off x="442550" y="1648830"/>
            <a:ext cx="2986054" cy="4329779"/>
          </a:xfrm>
        </p:spPr>
      </p:pic>
      <p:sp>
        <p:nvSpPr>
          <p:cNvPr id="6" name="Прямоугольник 5"/>
          <p:cNvSpPr/>
          <p:nvPr/>
        </p:nvSpPr>
        <p:spPr>
          <a:xfrm>
            <a:off x="3810000" y="2690336"/>
            <a:ext cx="4953000" cy="2246769"/>
          </a:xfrm>
          <a:prstGeom prst="rect">
            <a:avLst/>
          </a:prstGeom>
        </p:spPr>
        <p:txBody>
          <a:bodyPr wrap="square">
            <a:spAutoFit/>
          </a:bodyPr>
          <a:lstStyle/>
          <a:p>
            <a:pPr algn="just"/>
            <a:r>
              <a:rPr lang="ru-RU" sz="2000" b="1" dirty="0"/>
              <a:t>Указом Президиума Верховного </a:t>
            </a:r>
            <a:r>
              <a:rPr lang="ru-RU" sz="2000" b="1" dirty="0" smtClean="0"/>
              <a:t>Совета СССР </a:t>
            </a:r>
            <a:r>
              <a:rPr lang="ru-RU" sz="2000" b="1" dirty="0"/>
              <a:t>от 27 февраля 1945 года за смелые и самоотверженные действия при переправе танкового корпуса через реку </a:t>
            </a:r>
            <a:r>
              <a:rPr lang="ru-RU" sz="2000" b="1" dirty="0" err="1" smtClean="0"/>
              <a:t>Варту</a:t>
            </a:r>
            <a:r>
              <a:rPr lang="ru-RU" sz="2000" b="1" dirty="0" smtClean="0"/>
              <a:t>, </a:t>
            </a:r>
            <a:r>
              <a:rPr lang="ru-RU" sz="2000" b="1" dirty="0"/>
              <a:t>Николаю Сергеевичу Полежаеву  </a:t>
            </a:r>
            <a:r>
              <a:rPr lang="ru-RU" sz="2000" b="1" dirty="0" smtClean="0"/>
              <a:t>присвоено Звание Героя Советского Союза.</a:t>
            </a:r>
            <a:endParaRPr lang="ru-RU"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2">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916</TotalTime>
  <Words>334</Words>
  <Application>Microsoft Office PowerPoint</Application>
  <PresentationFormat>Экран (4:3)</PresentationFormat>
  <Paragraphs>39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Тема2</vt:lpstr>
      <vt:lpstr>Даньщин Сергей Петрович   Герой Советского Союза </vt:lpstr>
      <vt:lpstr>   Сергей Петрович Даньщин родился 15 июля 1911 года в селе Полдневая, близ города Полевского Свердловской области в семье железнодорожника.  Окончил школу пилотов гражданского воздушного флота. В Советскую армию ушел добровольцем в июле 1941 года.   Воевал в авиации дальнего действия. Майор, командир эскадрильи 2-го гвардейского авиационного полка. Участвовал в разгроме сталинградской группировки немецко-фашистких войск, нанесении бомбовых ударов по военным объектам в Будапеште, Бухаресте, Берлине.   Звание Героя Советского Союза получил в 31 год 25 марта 1943 года. Награжден орденами Красного Знамени и Отечественной войны I степени. Погиб 11 сентября 1943 года.  </vt:lpstr>
      <vt:lpstr>Зеленкин Егор Федорович Герой Советского Союза</vt:lpstr>
      <vt:lpstr>   </vt:lpstr>
      <vt:lpstr>Медведев Виктор Иванович Герой Советского Союза</vt:lpstr>
      <vt:lpstr> Виктор Иванович Медведев родился 12 апреля 1922 года в Троицке Челябинской области, проживал в селе Полдневая и в Полевском.  Блестяще стрелять он научился еще у отца. Вите тогда еще не было восьми лет. Знаменитый снайпер вошел в военную литературу. Призван в армию в 1940 году и направлен на службу на Тихоокеанский флот. Виктор так бы и не узнал, что он рожден снайпером, но случай помог. Он воевал в подразделении истребителей танков.   Однажды, удобно  устроившись за бугорком, Виктор начал «охоту» за фашистами. Один за другим падали фашисты от метких выстрелов. Вечером комдив вызвал Виктора, но не наказал за нарушение дисциплины, а предложил пойти в снайперы. Виктор Иванович  не подвел командира дивизии. Всего за годы войны он уничтожил около четырехсот фашистов.   Тяжелое ранение под Варшавой вывело Медведева из строя и помешало дойти ему до Берлина. Но он не сложил оружия. Виктор Иванович в качестве командира отделения разведчиков сражался с японскими империалистами. Звание Героя Советского Союза присвоено Указом ПВС СССР 22 февраля 1944 года. Член КПСС С 1943 года. Умер 26 августа 1968 года.  </vt:lpstr>
      <vt:lpstr>Кологойда  Николай Васильевич Герой Советского Союза</vt:lpstr>
      <vt:lpstr> Герой Советского Союза Николай Васильевич Кологойда родился 14 ноября 1922 года. Воевать начал с июня 1941 года. В боях с немецко-фашисткими захватчиками участвовал на Северно-Западном и Воронежском фронтах, в Польше, Германии, дошел до Праги.   Был командиром 1-о пулеметной роты 929-го стрелкового полка 254 стрелковой дивизии. Член КПСС. Звание Героя Советского Союза присвоено 22 февраля 1944 года. Награжден восемью медалями. Герой Советского Союза Н.Кологойда умер 18 сентября 1964 года.   Похоронен в городе Полевском.  </vt:lpstr>
      <vt:lpstr>Полежаев Николай Сергеевич Герой Советского Союза</vt:lpstr>
      <vt:lpstr>    Николай Сергеевич Полежаев родился 29 декабря 1921 года в поселке Полевском.   До войны работал грузчиком и шофером. В Советскую армию призван в апреле 1941 года. В Великой Отечественной войне участвовал с начала до конца.   Путь от Москвы до Берлина дошел в отдельном танковом корпусе. Был механиком-водителем танка Т-34. Беспартийный. Трижды ранен, горел в танке. Звание Героя Советского Союза присвоено 27 февраля 1945 года.  Награжден орденами Отечественной войны II степени Красной Звезды, несколькими медалями.     </vt:lpstr>
      <vt:lpstr>Жилин Александр Иванович Герой Советского Союза</vt:lpstr>
      <vt:lpstr>    Александр Иванович Жилин родился 4 августа 1899 года в г.Советске Кировской области в семье кузнеца.   В 1934-1935 годах работал в Полевском райисполкоме заведующим районным финансовым отделом. Пользовался уважением полевчан.   В Советскую Армию призван в сентябре 1941 года. В боях с немецко-фашисткими захватчиками участвовал с августа 1943 года. Звание Героя Советского Союза присвоено 15 января 1944 года за отвагу и мужество, проявленные при форсировании Днепра. Награжден медалью «За отвагу».  Погиб 6 марта 1944 года около местечка Купель в Хмельницкой области. Школе в селе Купель присвоено его имя.   </vt:lpstr>
      <vt:lpstr>Чечулин Иван Павлович Герой Советского Союза</vt:lpstr>
      <vt:lpstr>     </vt:lpstr>
      <vt:lpstr>Чухарев Вячеслав Федорович Герой Советского Союза</vt:lpstr>
      <vt:lpstr>   Родился 20 апреля 1926 года в деревне Конево ныне Артинского района Свердловской области в крестьянской семье.   Старший радист-пулемётчик танка «Т-34» 3-го танкового батальона 117-й Унечской танковой бригады комсомолец младший сержант Вячеслав Чухарев отличился в бою у города Добеле.   19 сентября 1944 года экипаж «тридцатьчетвёрки», в состав которой входил младший сержант Чухарев, получил приказ командования: «оседлать» возвышенность и удерживать её до подхода основных сил, контролируя шоссейную дорогу, ведущую к городу.  Когда танкисты начали оборудовать укрытие для своей боевой машины, огнём противника были ранены командир танк, командир орудия и заряжающий, а противники перешли в контратаку. Вячеслав Чухарев, приняв командование танком на себя, приказал механику-водителю спасать раненых, а сам один в течение трёх часов вёл огневой бой, действуя и за заряжающего и за наводчика. На неисправной машине сумел удержать высоту до подхода по подкрепления.   7 июля 1959 года погиб. Вырвавшийся на волю бык бросился на проходившую по улице девушку. В. Ф. Чухарев её спас, а себя не успел.  </vt:lpstr>
      <vt:lpstr>МБДОУ ПГО «Детский сад №54»  Расскажите детям:   ПОЛЕВЧАНЕ -   Герои Советского Союза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ГЕРОИ СОВЕТСКОГО СОЮЗА- Полевчане</dc:title>
  <dc:creator>User</dc:creator>
  <cp:lastModifiedBy>Дет сад 39</cp:lastModifiedBy>
  <cp:revision>65</cp:revision>
  <dcterms:created xsi:type="dcterms:W3CDTF">2015-02-09T14:59:38Z</dcterms:created>
  <dcterms:modified xsi:type="dcterms:W3CDTF">2018-06-25T08:07:25Z</dcterms:modified>
</cp:coreProperties>
</file>